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sldIdLst>
    <p:sldId id="257" r:id="rId2"/>
    <p:sldId id="272" r:id="rId3"/>
    <p:sldId id="275" r:id="rId4"/>
    <p:sldId id="276" r:id="rId5"/>
    <p:sldId id="282" r:id="rId6"/>
    <p:sldId id="287" r:id="rId7"/>
    <p:sldId id="283" r:id="rId8"/>
    <p:sldId id="304" r:id="rId9"/>
    <p:sldId id="305" r:id="rId10"/>
    <p:sldId id="290" r:id="rId11"/>
    <p:sldId id="307" r:id="rId12"/>
    <p:sldId id="311" r:id="rId13"/>
    <p:sldId id="308" r:id="rId14"/>
    <p:sldId id="309" r:id="rId15"/>
    <p:sldId id="310" r:id="rId16"/>
    <p:sldId id="286" r:id="rId17"/>
    <p:sldId id="267" r:id="rId18"/>
    <p:sldId id="284" r:id="rId19"/>
    <p:sldId id="285" r:id="rId20"/>
    <p:sldId id="26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53F"/>
    <a:srgbClr val="43CDD9"/>
    <a:srgbClr val="667181"/>
    <a:srgbClr val="BABABA"/>
    <a:srgbClr val="DBDBDB"/>
    <a:srgbClr val="85E0E7"/>
    <a:srgbClr val="515A6B"/>
    <a:srgbClr val="AFBBBD"/>
    <a:srgbClr val="8FA0A3"/>
    <a:srgbClr val="5F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52" autoAdjust="0"/>
  </p:normalViewPr>
  <p:slideViewPr>
    <p:cSldViewPr snapToGrid="0" showGuides="1">
      <p:cViewPr varScale="1">
        <p:scale>
          <a:sx n="105" d="100"/>
          <a:sy n="105" d="100"/>
        </p:scale>
        <p:origin x="834" y="96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43CDD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3CDD9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652-49DB-8A4D-E053A3651D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rgbClr val="66718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67181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652-49DB-8A4D-E053A3651D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rgbClr val="30353F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0353F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652-49DB-8A4D-E053A3651D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670004176"/>
        <c:axId val="-1669996560"/>
      </c:lineChart>
      <c:catAx>
        <c:axId val="-1670004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69996560"/>
        <c:crosses val="autoZero"/>
        <c:auto val="1"/>
        <c:lblAlgn val="ctr"/>
        <c:lblOffset val="100"/>
        <c:noMultiLvlLbl val="0"/>
      </c:catAx>
      <c:valAx>
        <c:axId val="-1669996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0004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6758-2199-4549-AE50-9A5D83410005}" type="doc">
      <dgm:prSet loTypeId="urn:microsoft.com/office/officeart/2005/8/layout/process5" loCatId="process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F23D71-9DDC-47A5-894B-764099E60E2F}">
      <dgm:prSet phldrT="[Text]"/>
      <dgm:spPr/>
      <dgm:t>
        <a:bodyPr/>
        <a:lstStyle/>
        <a:p>
          <a:r>
            <a:rPr lang="en-US" dirty="0"/>
            <a:t>NOAA</a:t>
          </a:r>
        </a:p>
        <a:p>
          <a:r>
            <a:rPr lang="en-US" dirty="0"/>
            <a:t>Website</a:t>
          </a:r>
        </a:p>
      </dgm:t>
    </dgm:pt>
    <dgm:pt modelId="{4CA0952B-FA3A-43BA-AA8E-A0BEFF93B89A}" type="parTrans" cxnId="{B1A612AA-AE6B-4FEA-9E5F-D4DB65A6E7BB}">
      <dgm:prSet/>
      <dgm:spPr/>
      <dgm:t>
        <a:bodyPr/>
        <a:lstStyle/>
        <a:p>
          <a:endParaRPr lang="en-US"/>
        </a:p>
      </dgm:t>
    </dgm:pt>
    <dgm:pt modelId="{236CBF90-1CDF-4C51-9303-F67112177EFD}" type="sibTrans" cxnId="{B1A612AA-AE6B-4FEA-9E5F-D4DB65A6E7BB}">
      <dgm:prSet/>
      <dgm:spPr/>
      <dgm:t>
        <a:bodyPr/>
        <a:lstStyle/>
        <a:p>
          <a:endParaRPr lang="en-US"/>
        </a:p>
      </dgm:t>
    </dgm:pt>
    <dgm:pt modelId="{F04835FB-35C8-4C53-8DDE-BA4C8B1F3696}">
      <dgm:prSet phldrT="[Text]" custT="1"/>
      <dgm:spPr/>
      <dgm:t>
        <a:bodyPr/>
        <a:lstStyle/>
        <a:p>
          <a:r>
            <a:rPr lang="en-US" sz="2100" dirty="0"/>
            <a:t>3 JSONs</a:t>
          </a:r>
        </a:p>
        <a:p>
          <a:r>
            <a:rPr lang="en-US" sz="1600" dirty="0"/>
            <a:t>- EQ, TS, &amp; VC</a:t>
          </a:r>
        </a:p>
      </dgm:t>
    </dgm:pt>
    <dgm:pt modelId="{B5ADBFB2-1E52-4EB2-909F-C55F0A673740}" type="parTrans" cxnId="{09EB810B-907F-4C58-8A0E-A0227B28DD0C}">
      <dgm:prSet/>
      <dgm:spPr/>
      <dgm:t>
        <a:bodyPr/>
        <a:lstStyle/>
        <a:p>
          <a:endParaRPr lang="en-US"/>
        </a:p>
      </dgm:t>
    </dgm:pt>
    <dgm:pt modelId="{6E2C0332-F268-47AA-9A53-74FD1424AD71}" type="sibTrans" cxnId="{09EB810B-907F-4C58-8A0E-A0227B28DD0C}">
      <dgm:prSet/>
      <dgm:spPr/>
      <dgm:t>
        <a:bodyPr/>
        <a:lstStyle/>
        <a:p>
          <a:endParaRPr lang="en-US"/>
        </a:p>
      </dgm:t>
    </dgm:pt>
    <dgm:pt modelId="{50F812DC-6E4D-4644-968A-7EC77AE76DA8}">
      <dgm:prSet phldrT="[Text]"/>
      <dgm:spPr/>
      <dgm:t>
        <a:bodyPr/>
        <a:lstStyle/>
        <a:p>
          <a:r>
            <a:rPr lang="en-US" dirty="0"/>
            <a:t>Export JSONs</a:t>
          </a:r>
        </a:p>
      </dgm:t>
    </dgm:pt>
    <dgm:pt modelId="{FF482183-8243-4054-B00A-7F837BB7A140}" type="parTrans" cxnId="{10AEE42C-A7DA-4FC4-BA45-EF25D72555DD}">
      <dgm:prSet/>
      <dgm:spPr/>
      <dgm:t>
        <a:bodyPr/>
        <a:lstStyle/>
        <a:p>
          <a:endParaRPr lang="en-US"/>
        </a:p>
      </dgm:t>
    </dgm:pt>
    <dgm:pt modelId="{A40AA1BF-BA3B-4656-910E-C0D6DE8FD08E}" type="sibTrans" cxnId="{10AEE42C-A7DA-4FC4-BA45-EF25D72555DD}">
      <dgm:prSet/>
      <dgm:spPr/>
      <dgm:t>
        <a:bodyPr/>
        <a:lstStyle/>
        <a:p>
          <a:endParaRPr lang="en-US"/>
        </a:p>
      </dgm:t>
    </dgm:pt>
    <dgm:pt modelId="{65A4DCB9-FE8D-41E0-9640-E8B897B80E87}">
      <dgm:prSet phldrT="[Text]"/>
      <dgm:spPr/>
      <dgm:t>
        <a:bodyPr/>
        <a:lstStyle/>
        <a:p>
          <a:r>
            <a:rPr lang="en-US" dirty="0"/>
            <a:t>Convert to </a:t>
          </a:r>
          <a:r>
            <a:rPr lang="en-US" dirty="0" err="1"/>
            <a:t>geoJSONs</a:t>
          </a:r>
          <a:endParaRPr lang="en-US" dirty="0"/>
        </a:p>
      </dgm:t>
    </dgm:pt>
    <dgm:pt modelId="{CDCBF3A3-4475-41C0-ABEF-D028E2181B78}" type="parTrans" cxnId="{33387C9E-6676-481E-94C3-96445C15EA09}">
      <dgm:prSet/>
      <dgm:spPr/>
      <dgm:t>
        <a:bodyPr/>
        <a:lstStyle/>
        <a:p>
          <a:endParaRPr lang="en-US"/>
        </a:p>
      </dgm:t>
    </dgm:pt>
    <dgm:pt modelId="{7AFEE7B6-E4BA-4E46-B4DE-9D671F6AE20B}" type="sibTrans" cxnId="{33387C9E-6676-481E-94C3-96445C15EA09}">
      <dgm:prSet/>
      <dgm:spPr/>
      <dgm:t>
        <a:bodyPr/>
        <a:lstStyle/>
        <a:p>
          <a:endParaRPr lang="en-US"/>
        </a:p>
      </dgm:t>
    </dgm:pt>
    <dgm:pt modelId="{B6FE926F-22DC-423C-91B0-3993BF251AAB}">
      <dgm:prSet phldrT="[Text]"/>
      <dgm:spPr/>
      <dgm:t>
        <a:bodyPr/>
        <a:lstStyle/>
        <a:p>
          <a:r>
            <a:rPr lang="en-US" dirty="0"/>
            <a:t>Generate visualizations</a:t>
          </a:r>
        </a:p>
      </dgm:t>
    </dgm:pt>
    <dgm:pt modelId="{95E8ABE3-9365-47F7-A87B-BA8B31757F49}" type="parTrans" cxnId="{B48F8CAB-64F1-43BF-A297-7593A0A11AB1}">
      <dgm:prSet/>
      <dgm:spPr/>
      <dgm:t>
        <a:bodyPr/>
        <a:lstStyle/>
        <a:p>
          <a:endParaRPr lang="en-US"/>
        </a:p>
      </dgm:t>
    </dgm:pt>
    <dgm:pt modelId="{F2259B48-878A-44F2-ADF0-CB0603BFA09E}" type="sibTrans" cxnId="{B48F8CAB-64F1-43BF-A297-7593A0A11AB1}">
      <dgm:prSet/>
      <dgm:spPr/>
      <dgm:t>
        <a:bodyPr/>
        <a:lstStyle/>
        <a:p>
          <a:endParaRPr lang="en-US"/>
        </a:p>
      </dgm:t>
    </dgm:pt>
    <dgm:pt modelId="{695188BA-797B-4DB1-8E4D-D9CB33CADB75}">
      <dgm:prSet phldrT="[Text]"/>
      <dgm:spPr/>
      <dgm:t>
        <a:bodyPr/>
        <a:lstStyle/>
        <a:p>
          <a:r>
            <a:rPr lang="en-US" dirty="0"/>
            <a:t>Data Cleaning via </a:t>
          </a:r>
          <a:r>
            <a:rPr lang="en-US" dirty="0" err="1"/>
            <a:t>pyMongo</a:t>
          </a:r>
          <a:endParaRPr lang="en-US" dirty="0"/>
        </a:p>
      </dgm:t>
    </dgm:pt>
    <dgm:pt modelId="{5298EBCB-AC8A-4FFB-833A-38FB7B46EA46}" type="parTrans" cxnId="{C20CB195-956E-47D5-AC2B-B27AB912D08C}">
      <dgm:prSet/>
      <dgm:spPr/>
      <dgm:t>
        <a:bodyPr/>
        <a:lstStyle/>
        <a:p>
          <a:endParaRPr lang="en-US"/>
        </a:p>
      </dgm:t>
    </dgm:pt>
    <dgm:pt modelId="{0C05F9E8-7C16-457F-83CD-60514CC4C520}" type="sibTrans" cxnId="{C20CB195-956E-47D5-AC2B-B27AB912D08C}">
      <dgm:prSet/>
      <dgm:spPr/>
      <dgm:t>
        <a:bodyPr/>
        <a:lstStyle/>
        <a:p>
          <a:endParaRPr lang="en-US"/>
        </a:p>
      </dgm:t>
    </dgm:pt>
    <dgm:pt modelId="{A521FE40-C282-470B-95A8-03BCCA6CA20B}">
      <dgm:prSet phldrT="[Text]"/>
      <dgm:spPr/>
      <dgm:t>
        <a:bodyPr/>
        <a:lstStyle/>
        <a:p>
          <a:r>
            <a:rPr lang="en-US" dirty="0"/>
            <a:t>Import to Mongo</a:t>
          </a:r>
        </a:p>
      </dgm:t>
    </dgm:pt>
    <dgm:pt modelId="{D58E2604-3DF3-47FE-8D36-32EA74DC92D2}" type="parTrans" cxnId="{5188C39E-974D-4B72-9783-70B2E479B007}">
      <dgm:prSet/>
      <dgm:spPr/>
      <dgm:t>
        <a:bodyPr/>
        <a:lstStyle/>
        <a:p>
          <a:endParaRPr lang="en-US"/>
        </a:p>
      </dgm:t>
    </dgm:pt>
    <dgm:pt modelId="{AF31FE6F-C21B-4224-90FF-7B63F5AE27B2}" type="sibTrans" cxnId="{5188C39E-974D-4B72-9783-70B2E479B007}">
      <dgm:prSet/>
      <dgm:spPr/>
      <dgm:t>
        <a:bodyPr/>
        <a:lstStyle/>
        <a:p>
          <a:endParaRPr lang="en-US"/>
        </a:p>
      </dgm:t>
    </dgm:pt>
    <dgm:pt modelId="{D58D1D95-E81F-4579-9DB0-61D9F7237FFC}" type="pres">
      <dgm:prSet presAssocID="{34FF6758-2199-4549-AE50-9A5D83410005}" presName="diagram" presStyleCnt="0">
        <dgm:presLayoutVars>
          <dgm:dir/>
          <dgm:resizeHandles val="exact"/>
        </dgm:presLayoutVars>
      </dgm:prSet>
      <dgm:spPr/>
    </dgm:pt>
    <dgm:pt modelId="{BBD82575-086E-46AC-A691-EB5B50BAE611}" type="pres">
      <dgm:prSet presAssocID="{A2F23D71-9DDC-47A5-894B-764099E60E2F}" presName="node" presStyleLbl="node1" presStyleIdx="0" presStyleCnt="7">
        <dgm:presLayoutVars>
          <dgm:bulletEnabled val="1"/>
        </dgm:presLayoutVars>
      </dgm:prSet>
      <dgm:spPr/>
    </dgm:pt>
    <dgm:pt modelId="{870A88EE-AE42-4A00-9705-9DFD6109CA1D}" type="pres">
      <dgm:prSet presAssocID="{236CBF90-1CDF-4C51-9303-F67112177EFD}" presName="sibTrans" presStyleLbl="sibTrans2D1" presStyleIdx="0" presStyleCnt="6"/>
      <dgm:spPr/>
    </dgm:pt>
    <dgm:pt modelId="{7B6EFCEB-7F5A-45B6-81C2-4FABB6419EEA}" type="pres">
      <dgm:prSet presAssocID="{236CBF90-1CDF-4C51-9303-F67112177EFD}" presName="connectorText" presStyleLbl="sibTrans2D1" presStyleIdx="0" presStyleCnt="6"/>
      <dgm:spPr/>
    </dgm:pt>
    <dgm:pt modelId="{D07473B3-24C2-4511-8AC2-BD8246B3F25A}" type="pres">
      <dgm:prSet presAssocID="{F04835FB-35C8-4C53-8DDE-BA4C8B1F3696}" presName="node" presStyleLbl="node1" presStyleIdx="1" presStyleCnt="7">
        <dgm:presLayoutVars>
          <dgm:bulletEnabled val="1"/>
        </dgm:presLayoutVars>
      </dgm:prSet>
      <dgm:spPr/>
    </dgm:pt>
    <dgm:pt modelId="{E76834C8-101A-453E-823A-3C4B30131B66}" type="pres">
      <dgm:prSet presAssocID="{6E2C0332-F268-47AA-9A53-74FD1424AD71}" presName="sibTrans" presStyleLbl="sibTrans2D1" presStyleIdx="1" presStyleCnt="6"/>
      <dgm:spPr/>
    </dgm:pt>
    <dgm:pt modelId="{8663DBAA-9267-4916-9421-6D5DBF5751D7}" type="pres">
      <dgm:prSet presAssocID="{6E2C0332-F268-47AA-9A53-74FD1424AD71}" presName="connectorText" presStyleLbl="sibTrans2D1" presStyleIdx="1" presStyleCnt="6"/>
      <dgm:spPr/>
    </dgm:pt>
    <dgm:pt modelId="{DC2BB987-61EA-419A-86AD-D44C29FE965D}" type="pres">
      <dgm:prSet presAssocID="{A521FE40-C282-470B-95A8-03BCCA6CA20B}" presName="node" presStyleLbl="node1" presStyleIdx="2" presStyleCnt="7">
        <dgm:presLayoutVars>
          <dgm:bulletEnabled val="1"/>
        </dgm:presLayoutVars>
      </dgm:prSet>
      <dgm:spPr/>
    </dgm:pt>
    <dgm:pt modelId="{6FCFB046-7E8A-462F-AA4D-3091FF5C65BC}" type="pres">
      <dgm:prSet presAssocID="{AF31FE6F-C21B-4224-90FF-7B63F5AE27B2}" presName="sibTrans" presStyleLbl="sibTrans2D1" presStyleIdx="2" presStyleCnt="6"/>
      <dgm:spPr/>
    </dgm:pt>
    <dgm:pt modelId="{A2D08EF9-8BDF-4044-ACAC-5FA950CA1566}" type="pres">
      <dgm:prSet presAssocID="{AF31FE6F-C21B-4224-90FF-7B63F5AE27B2}" presName="connectorText" presStyleLbl="sibTrans2D1" presStyleIdx="2" presStyleCnt="6"/>
      <dgm:spPr/>
    </dgm:pt>
    <dgm:pt modelId="{4BE02F1B-980E-41E3-B467-49BFDE93BA62}" type="pres">
      <dgm:prSet presAssocID="{695188BA-797B-4DB1-8E4D-D9CB33CADB75}" presName="node" presStyleLbl="node1" presStyleIdx="3" presStyleCnt="7">
        <dgm:presLayoutVars>
          <dgm:bulletEnabled val="1"/>
        </dgm:presLayoutVars>
      </dgm:prSet>
      <dgm:spPr/>
    </dgm:pt>
    <dgm:pt modelId="{D53CE575-B70A-4BA6-8956-8DE6739802AF}" type="pres">
      <dgm:prSet presAssocID="{0C05F9E8-7C16-457F-83CD-60514CC4C520}" presName="sibTrans" presStyleLbl="sibTrans2D1" presStyleIdx="3" presStyleCnt="6"/>
      <dgm:spPr/>
    </dgm:pt>
    <dgm:pt modelId="{471B6E9B-76CB-415C-8D47-827E5A60F81E}" type="pres">
      <dgm:prSet presAssocID="{0C05F9E8-7C16-457F-83CD-60514CC4C520}" presName="connectorText" presStyleLbl="sibTrans2D1" presStyleIdx="3" presStyleCnt="6"/>
      <dgm:spPr/>
    </dgm:pt>
    <dgm:pt modelId="{3E15A3DA-69D4-4FAA-BF35-E20A85E2D891}" type="pres">
      <dgm:prSet presAssocID="{50F812DC-6E4D-4644-968A-7EC77AE76DA8}" presName="node" presStyleLbl="node1" presStyleIdx="4" presStyleCnt="7">
        <dgm:presLayoutVars>
          <dgm:bulletEnabled val="1"/>
        </dgm:presLayoutVars>
      </dgm:prSet>
      <dgm:spPr/>
    </dgm:pt>
    <dgm:pt modelId="{9D6FBE49-9D27-43F9-AD49-D0AB163F75ED}" type="pres">
      <dgm:prSet presAssocID="{A40AA1BF-BA3B-4656-910E-C0D6DE8FD08E}" presName="sibTrans" presStyleLbl="sibTrans2D1" presStyleIdx="4" presStyleCnt="6"/>
      <dgm:spPr/>
    </dgm:pt>
    <dgm:pt modelId="{84F26608-4A75-46BE-A09F-776D1821CD31}" type="pres">
      <dgm:prSet presAssocID="{A40AA1BF-BA3B-4656-910E-C0D6DE8FD08E}" presName="connectorText" presStyleLbl="sibTrans2D1" presStyleIdx="4" presStyleCnt="6"/>
      <dgm:spPr/>
    </dgm:pt>
    <dgm:pt modelId="{89BA244F-3240-4576-B0EF-8F0DDAAFF600}" type="pres">
      <dgm:prSet presAssocID="{65A4DCB9-FE8D-41E0-9640-E8B897B80E87}" presName="node" presStyleLbl="node1" presStyleIdx="5" presStyleCnt="7">
        <dgm:presLayoutVars>
          <dgm:bulletEnabled val="1"/>
        </dgm:presLayoutVars>
      </dgm:prSet>
      <dgm:spPr/>
    </dgm:pt>
    <dgm:pt modelId="{A50ACF47-E91D-4ABE-9045-86C8E3CB207E}" type="pres">
      <dgm:prSet presAssocID="{7AFEE7B6-E4BA-4E46-B4DE-9D671F6AE20B}" presName="sibTrans" presStyleLbl="sibTrans2D1" presStyleIdx="5" presStyleCnt="6"/>
      <dgm:spPr/>
    </dgm:pt>
    <dgm:pt modelId="{9BFD941A-33BE-41B9-9BF2-8D02919F5B91}" type="pres">
      <dgm:prSet presAssocID="{7AFEE7B6-E4BA-4E46-B4DE-9D671F6AE20B}" presName="connectorText" presStyleLbl="sibTrans2D1" presStyleIdx="5" presStyleCnt="6"/>
      <dgm:spPr/>
    </dgm:pt>
    <dgm:pt modelId="{7998EE20-B0C7-4C15-ADB3-E3EE5A30B465}" type="pres">
      <dgm:prSet presAssocID="{B6FE926F-22DC-423C-91B0-3993BF251AAB}" presName="node" presStyleLbl="node1" presStyleIdx="6" presStyleCnt="7">
        <dgm:presLayoutVars>
          <dgm:bulletEnabled val="1"/>
        </dgm:presLayoutVars>
      </dgm:prSet>
      <dgm:spPr/>
    </dgm:pt>
  </dgm:ptLst>
  <dgm:cxnLst>
    <dgm:cxn modelId="{7F7A1604-07AD-4250-AE70-AC52A4EA6442}" type="presOf" srcId="{6E2C0332-F268-47AA-9A53-74FD1424AD71}" destId="{8663DBAA-9267-4916-9421-6D5DBF5751D7}" srcOrd="1" destOrd="0" presId="urn:microsoft.com/office/officeart/2005/8/layout/process5"/>
    <dgm:cxn modelId="{09EB810B-907F-4C58-8A0E-A0227B28DD0C}" srcId="{34FF6758-2199-4549-AE50-9A5D83410005}" destId="{F04835FB-35C8-4C53-8DDE-BA4C8B1F3696}" srcOrd="1" destOrd="0" parTransId="{B5ADBFB2-1E52-4EB2-909F-C55F0A673740}" sibTransId="{6E2C0332-F268-47AA-9A53-74FD1424AD71}"/>
    <dgm:cxn modelId="{E77BF20D-68D1-4E0F-8209-5E02C7E69EAC}" type="presOf" srcId="{34FF6758-2199-4549-AE50-9A5D83410005}" destId="{D58D1D95-E81F-4579-9DB0-61D9F7237FFC}" srcOrd="0" destOrd="0" presId="urn:microsoft.com/office/officeart/2005/8/layout/process5"/>
    <dgm:cxn modelId="{7669191A-AD80-4970-8EED-895084722C0D}" type="presOf" srcId="{7AFEE7B6-E4BA-4E46-B4DE-9D671F6AE20B}" destId="{A50ACF47-E91D-4ABE-9045-86C8E3CB207E}" srcOrd="0" destOrd="0" presId="urn:microsoft.com/office/officeart/2005/8/layout/process5"/>
    <dgm:cxn modelId="{4EB3D420-76AD-4D06-86ED-55C0526B22AE}" type="presOf" srcId="{F04835FB-35C8-4C53-8DDE-BA4C8B1F3696}" destId="{D07473B3-24C2-4511-8AC2-BD8246B3F25A}" srcOrd="0" destOrd="0" presId="urn:microsoft.com/office/officeart/2005/8/layout/process5"/>
    <dgm:cxn modelId="{10AEE42C-A7DA-4FC4-BA45-EF25D72555DD}" srcId="{34FF6758-2199-4549-AE50-9A5D83410005}" destId="{50F812DC-6E4D-4644-968A-7EC77AE76DA8}" srcOrd="4" destOrd="0" parTransId="{FF482183-8243-4054-B00A-7F837BB7A140}" sibTransId="{A40AA1BF-BA3B-4656-910E-C0D6DE8FD08E}"/>
    <dgm:cxn modelId="{63789263-8947-4245-A75B-21367E0876C6}" type="presOf" srcId="{0C05F9E8-7C16-457F-83CD-60514CC4C520}" destId="{D53CE575-B70A-4BA6-8956-8DE6739802AF}" srcOrd="0" destOrd="0" presId="urn:microsoft.com/office/officeart/2005/8/layout/process5"/>
    <dgm:cxn modelId="{B2F82968-6E18-441A-9C27-014ECE3BFA75}" type="presOf" srcId="{AF31FE6F-C21B-4224-90FF-7B63F5AE27B2}" destId="{A2D08EF9-8BDF-4044-ACAC-5FA950CA1566}" srcOrd="1" destOrd="0" presId="urn:microsoft.com/office/officeart/2005/8/layout/process5"/>
    <dgm:cxn modelId="{E804334F-7216-46DF-A62C-B15B3D63E7D1}" type="presOf" srcId="{695188BA-797B-4DB1-8E4D-D9CB33CADB75}" destId="{4BE02F1B-980E-41E3-B467-49BFDE93BA62}" srcOrd="0" destOrd="0" presId="urn:microsoft.com/office/officeart/2005/8/layout/process5"/>
    <dgm:cxn modelId="{417BFE55-3BCE-4591-AE8B-2D70CB3C86D3}" type="presOf" srcId="{236CBF90-1CDF-4C51-9303-F67112177EFD}" destId="{870A88EE-AE42-4A00-9705-9DFD6109CA1D}" srcOrd="0" destOrd="0" presId="urn:microsoft.com/office/officeart/2005/8/layout/process5"/>
    <dgm:cxn modelId="{075FC259-915D-4594-B32A-311964CF5F1E}" type="presOf" srcId="{6E2C0332-F268-47AA-9A53-74FD1424AD71}" destId="{E76834C8-101A-453E-823A-3C4B30131B66}" srcOrd="0" destOrd="0" presId="urn:microsoft.com/office/officeart/2005/8/layout/process5"/>
    <dgm:cxn modelId="{6DE5D579-D5A8-4423-98F4-04C918779F1E}" type="presOf" srcId="{50F812DC-6E4D-4644-968A-7EC77AE76DA8}" destId="{3E15A3DA-69D4-4FAA-BF35-E20A85E2D891}" srcOrd="0" destOrd="0" presId="urn:microsoft.com/office/officeart/2005/8/layout/process5"/>
    <dgm:cxn modelId="{AF47A882-94C4-4D43-B887-D5C842BDA6EC}" type="presOf" srcId="{7AFEE7B6-E4BA-4E46-B4DE-9D671F6AE20B}" destId="{9BFD941A-33BE-41B9-9BF2-8D02919F5B91}" srcOrd="1" destOrd="0" presId="urn:microsoft.com/office/officeart/2005/8/layout/process5"/>
    <dgm:cxn modelId="{C20CB195-956E-47D5-AC2B-B27AB912D08C}" srcId="{34FF6758-2199-4549-AE50-9A5D83410005}" destId="{695188BA-797B-4DB1-8E4D-D9CB33CADB75}" srcOrd="3" destOrd="0" parTransId="{5298EBCB-AC8A-4FFB-833A-38FB7B46EA46}" sibTransId="{0C05F9E8-7C16-457F-83CD-60514CC4C520}"/>
    <dgm:cxn modelId="{5FE3E399-CC0A-4EFF-AD55-2C1D17486E13}" type="presOf" srcId="{236CBF90-1CDF-4C51-9303-F67112177EFD}" destId="{7B6EFCEB-7F5A-45B6-81C2-4FABB6419EEA}" srcOrd="1" destOrd="0" presId="urn:microsoft.com/office/officeart/2005/8/layout/process5"/>
    <dgm:cxn modelId="{33387C9E-6676-481E-94C3-96445C15EA09}" srcId="{34FF6758-2199-4549-AE50-9A5D83410005}" destId="{65A4DCB9-FE8D-41E0-9640-E8B897B80E87}" srcOrd="5" destOrd="0" parTransId="{CDCBF3A3-4475-41C0-ABEF-D028E2181B78}" sibTransId="{7AFEE7B6-E4BA-4E46-B4DE-9D671F6AE20B}"/>
    <dgm:cxn modelId="{5188C39E-974D-4B72-9783-70B2E479B007}" srcId="{34FF6758-2199-4549-AE50-9A5D83410005}" destId="{A521FE40-C282-470B-95A8-03BCCA6CA20B}" srcOrd="2" destOrd="0" parTransId="{D58E2604-3DF3-47FE-8D36-32EA74DC92D2}" sibTransId="{AF31FE6F-C21B-4224-90FF-7B63F5AE27B2}"/>
    <dgm:cxn modelId="{84AB49A5-3224-4ED7-9D22-1B7D0E394D0C}" type="presOf" srcId="{A521FE40-C282-470B-95A8-03BCCA6CA20B}" destId="{DC2BB987-61EA-419A-86AD-D44C29FE965D}" srcOrd="0" destOrd="0" presId="urn:microsoft.com/office/officeart/2005/8/layout/process5"/>
    <dgm:cxn modelId="{4B0040A7-8660-4DF4-A842-2BF81F6FD895}" type="presOf" srcId="{A40AA1BF-BA3B-4656-910E-C0D6DE8FD08E}" destId="{84F26608-4A75-46BE-A09F-776D1821CD31}" srcOrd="1" destOrd="0" presId="urn:microsoft.com/office/officeart/2005/8/layout/process5"/>
    <dgm:cxn modelId="{F96D79A9-7832-43EE-A1E9-E5DD012A2430}" type="presOf" srcId="{A40AA1BF-BA3B-4656-910E-C0D6DE8FD08E}" destId="{9D6FBE49-9D27-43F9-AD49-D0AB163F75ED}" srcOrd="0" destOrd="0" presId="urn:microsoft.com/office/officeart/2005/8/layout/process5"/>
    <dgm:cxn modelId="{B1A612AA-AE6B-4FEA-9E5F-D4DB65A6E7BB}" srcId="{34FF6758-2199-4549-AE50-9A5D83410005}" destId="{A2F23D71-9DDC-47A5-894B-764099E60E2F}" srcOrd="0" destOrd="0" parTransId="{4CA0952B-FA3A-43BA-AA8E-A0BEFF93B89A}" sibTransId="{236CBF90-1CDF-4C51-9303-F67112177EFD}"/>
    <dgm:cxn modelId="{3CA29EAA-66B7-4CBE-AC54-D812B04A8407}" type="presOf" srcId="{0C05F9E8-7C16-457F-83CD-60514CC4C520}" destId="{471B6E9B-76CB-415C-8D47-827E5A60F81E}" srcOrd="1" destOrd="0" presId="urn:microsoft.com/office/officeart/2005/8/layout/process5"/>
    <dgm:cxn modelId="{B48F8CAB-64F1-43BF-A297-7593A0A11AB1}" srcId="{34FF6758-2199-4549-AE50-9A5D83410005}" destId="{B6FE926F-22DC-423C-91B0-3993BF251AAB}" srcOrd="6" destOrd="0" parTransId="{95E8ABE3-9365-47F7-A87B-BA8B31757F49}" sibTransId="{F2259B48-878A-44F2-ADF0-CB0603BFA09E}"/>
    <dgm:cxn modelId="{E2BB0CB7-1822-45B8-8318-E2247D44995D}" type="presOf" srcId="{B6FE926F-22DC-423C-91B0-3993BF251AAB}" destId="{7998EE20-B0C7-4C15-ADB3-E3EE5A30B465}" srcOrd="0" destOrd="0" presId="urn:microsoft.com/office/officeart/2005/8/layout/process5"/>
    <dgm:cxn modelId="{E2881CBA-50F4-4E4C-9478-6917E5730996}" type="presOf" srcId="{AF31FE6F-C21B-4224-90FF-7B63F5AE27B2}" destId="{6FCFB046-7E8A-462F-AA4D-3091FF5C65BC}" srcOrd="0" destOrd="0" presId="urn:microsoft.com/office/officeart/2005/8/layout/process5"/>
    <dgm:cxn modelId="{01C62AD6-0AFA-4F53-8CBE-6B6B61418F1D}" type="presOf" srcId="{A2F23D71-9DDC-47A5-894B-764099E60E2F}" destId="{BBD82575-086E-46AC-A691-EB5B50BAE611}" srcOrd="0" destOrd="0" presId="urn:microsoft.com/office/officeart/2005/8/layout/process5"/>
    <dgm:cxn modelId="{EB2E0FE6-D1A3-43FF-9320-7D56B7E94C84}" type="presOf" srcId="{65A4DCB9-FE8D-41E0-9640-E8B897B80E87}" destId="{89BA244F-3240-4576-B0EF-8F0DDAAFF600}" srcOrd="0" destOrd="0" presId="urn:microsoft.com/office/officeart/2005/8/layout/process5"/>
    <dgm:cxn modelId="{81EF9A08-878E-4687-83C8-8B7E57A4B96B}" type="presParOf" srcId="{D58D1D95-E81F-4579-9DB0-61D9F7237FFC}" destId="{BBD82575-086E-46AC-A691-EB5B50BAE611}" srcOrd="0" destOrd="0" presId="urn:microsoft.com/office/officeart/2005/8/layout/process5"/>
    <dgm:cxn modelId="{9D34783B-C9D9-4173-BADF-009658347874}" type="presParOf" srcId="{D58D1D95-E81F-4579-9DB0-61D9F7237FFC}" destId="{870A88EE-AE42-4A00-9705-9DFD6109CA1D}" srcOrd="1" destOrd="0" presId="urn:microsoft.com/office/officeart/2005/8/layout/process5"/>
    <dgm:cxn modelId="{851894E6-B64A-481F-9FD5-9C23F4B37631}" type="presParOf" srcId="{870A88EE-AE42-4A00-9705-9DFD6109CA1D}" destId="{7B6EFCEB-7F5A-45B6-81C2-4FABB6419EEA}" srcOrd="0" destOrd="0" presId="urn:microsoft.com/office/officeart/2005/8/layout/process5"/>
    <dgm:cxn modelId="{8D2FDFA1-D2C2-47A3-ADF6-EC57C42CAA5D}" type="presParOf" srcId="{D58D1D95-E81F-4579-9DB0-61D9F7237FFC}" destId="{D07473B3-24C2-4511-8AC2-BD8246B3F25A}" srcOrd="2" destOrd="0" presId="urn:microsoft.com/office/officeart/2005/8/layout/process5"/>
    <dgm:cxn modelId="{19FB91D5-4870-404C-9228-AC0B329BBAD7}" type="presParOf" srcId="{D58D1D95-E81F-4579-9DB0-61D9F7237FFC}" destId="{E76834C8-101A-453E-823A-3C4B30131B66}" srcOrd="3" destOrd="0" presId="urn:microsoft.com/office/officeart/2005/8/layout/process5"/>
    <dgm:cxn modelId="{FECC4434-BF40-427B-9D08-4D9448563D5B}" type="presParOf" srcId="{E76834C8-101A-453E-823A-3C4B30131B66}" destId="{8663DBAA-9267-4916-9421-6D5DBF5751D7}" srcOrd="0" destOrd="0" presId="urn:microsoft.com/office/officeart/2005/8/layout/process5"/>
    <dgm:cxn modelId="{A9083070-1C9D-4859-8183-BB1CC36DE5A8}" type="presParOf" srcId="{D58D1D95-E81F-4579-9DB0-61D9F7237FFC}" destId="{DC2BB987-61EA-419A-86AD-D44C29FE965D}" srcOrd="4" destOrd="0" presId="urn:microsoft.com/office/officeart/2005/8/layout/process5"/>
    <dgm:cxn modelId="{5DB23C4F-949E-4A99-953C-C368F526B798}" type="presParOf" srcId="{D58D1D95-E81F-4579-9DB0-61D9F7237FFC}" destId="{6FCFB046-7E8A-462F-AA4D-3091FF5C65BC}" srcOrd="5" destOrd="0" presId="urn:microsoft.com/office/officeart/2005/8/layout/process5"/>
    <dgm:cxn modelId="{DAE64B0B-5774-402F-BB7F-61D1D23F976B}" type="presParOf" srcId="{6FCFB046-7E8A-462F-AA4D-3091FF5C65BC}" destId="{A2D08EF9-8BDF-4044-ACAC-5FA950CA1566}" srcOrd="0" destOrd="0" presId="urn:microsoft.com/office/officeart/2005/8/layout/process5"/>
    <dgm:cxn modelId="{9A11114B-8523-42B5-9552-61E5BEE641DC}" type="presParOf" srcId="{D58D1D95-E81F-4579-9DB0-61D9F7237FFC}" destId="{4BE02F1B-980E-41E3-B467-49BFDE93BA62}" srcOrd="6" destOrd="0" presId="urn:microsoft.com/office/officeart/2005/8/layout/process5"/>
    <dgm:cxn modelId="{D71CF5EB-8F8E-4331-AC9E-463ED0CD22C6}" type="presParOf" srcId="{D58D1D95-E81F-4579-9DB0-61D9F7237FFC}" destId="{D53CE575-B70A-4BA6-8956-8DE6739802AF}" srcOrd="7" destOrd="0" presId="urn:microsoft.com/office/officeart/2005/8/layout/process5"/>
    <dgm:cxn modelId="{F202C539-9519-4387-98C1-D77DD2A44D13}" type="presParOf" srcId="{D53CE575-B70A-4BA6-8956-8DE6739802AF}" destId="{471B6E9B-76CB-415C-8D47-827E5A60F81E}" srcOrd="0" destOrd="0" presId="urn:microsoft.com/office/officeart/2005/8/layout/process5"/>
    <dgm:cxn modelId="{2B367961-8566-4D80-B0A0-E9DEB065A819}" type="presParOf" srcId="{D58D1D95-E81F-4579-9DB0-61D9F7237FFC}" destId="{3E15A3DA-69D4-4FAA-BF35-E20A85E2D891}" srcOrd="8" destOrd="0" presId="urn:microsoft.com/office/officeart/2005/8/layout/process5"/>
    <dgm:cxn modelId="{D16F4912-648A-41C7-88EB-F6DA1A074134}" type="presParOf" srcId="{D58D1D95-E81F-4579-9DB0-61D9F7237FFC}" destId="{9D6FBE49-9D27-43F9-AD49-D0AB163F75ED}" srcOrd="9" destOrd="0" presId="urn:microsoft.com/office/officeart/2005/8/layout/process5"/>
    <dgm:cxn modelId="{8FDFBC54-F015-4FFB-A3A6-8EC39229597B}" type="presParOf" srcId="{9D6FBE49-9D27-43F9-AD49-D0AB163F75ED}" destId="{84F26608-4A75-46BE-A09F-776D1821CD31}" srcOrd="0" destOrd="0" presId="urn:microsoft.com/office/officeart/2005/8/layout/process5"/>
    <dgm:cxn modelId="{488F095E-765A-4727-8F33-7332D6A6BE40}" type="presParOf" srcId="{D58D1D95-E81F-4579-9DB0-61D9F7237FFC}" destId="{89BA244F-3240-4576-B0EF-8F0DDAAFF600}" srcOrd="10" destOrd="0" presId="urn:microsoft.com/office/officeart/2005/8/layout/process5"/>
    <dgm:cxn modelId="{7467018B-FD74-4A98-B975-7ECDED23ABEB}" type="presParOf" srcId="{D58D1D95-E81F-4579-9DB0-61D9F7237FFC}" destId="{A50ACF47-E91D-4ABE-9045-86C8E3CB207E}" srcOrd="11" destOrd="0" presId="urn:microsoft.com/office/officeart/2005/8/layout/process5"/>
    <dgm:cxn modelId="{053DB7BB-0097-4ED4-A821-14DC837859BC}" type="presParOf" srcId="{A50ACF47-E91D-4ABE-9045-86C8E3CB207E}" destId="{9BFD941A-33BE-41B9-9BF2-8D02919F5B91}" srcOrd="0" destOrd="0" presId="urn:microsoft.com/office/officeart/2005/8/layout/process5"/>
    <dgm:cxn modelId="{0CA1DEAA-2D4A-4DE2-935A-B1D78B00A9A7}" type="presParOf" srcId="{D58D1D95-E81F-4579-9DB0-61D9F7237FFC}" destId="{7998EE20-B0C7-4C15-ADB3-E3EE5A30B465}" srcOrd="1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D82575-086E-46AC-A691-EB5B50BAE611}">
      <dsp:nvSpPr>
        <dsp:cNvPr id="0" name=""/>
        <dsp:cNvSpPr/>
      </dsp:nvSpPr>
      <dsp:spPr>
        <a:xfrm>
          <a:off x="4979" y="579782"/>
          <a:ext cx="1488320" cy="8929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NOAA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Website</a:t>
          </a:r>
        </a:p>
      </dsp:txBody>
      <dsp:txXfrm>
        <a:off x="31134" y="605937"/>
        <a:ext cx="1436010" cy="840682"/>
      </dsp:txXfrm>
    </dsp:sp>
    <dsp:sp modelId="{870A88EE-AE42-4A00-9705-9DFD6109CA1D}">
      <dsp:nvSpPr>
        <dsp:cNvPr id="0" name=""/>
        <dsp:cNvSpPr/>
      </dsp:nvSpPr>
      <dsp:spPr>
        <a:xfrm>
          <a:off x="1624272" y="841727"/>
          <a:ext cx="315524" cy="369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624272" y="915548"/>
        <a:ext cx="220867" cy="221461"/>
      </dsp:txXfrm>
    </dsp:sp>
    <dsp:sp modelId="{D07473B3-24C2-4511-8AC2-BD8246B3F25A}">
      <dsp:nvSpPr>
        <dsp:cNvPr id="0" name=""/>
        <dsp:cNvSpPr/>
      </dsp:nvSpPr>
      <dsp:spPr>
        <a:xfrm>
          <a:off x="2088628" y="579782"/>
          <a:ext cx="1488320" cy="8929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3 JSONs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 EQ, TS, &amp; VC</a:t>
          </a:r>
        </a:p>
      </dsp:txBody>
      <dsp:txXfrm>
        <a:off x="2114783" y="605937"/>
        <a:ext cx="1436010" cy="840682"/>
      </dsp:txXfrm>
    </dsp:sp>
    <dsp:sp modelId="{E76834C8-101A-453E-823A-3C4B30131B66}">
      <dsp:nvSpPr>
        <dsp:cNvPr id="0" name=""/>
        <dsp:cNvSpPr/>
      </dsp:nvSpPr>
      <dsp:spPr>
        <a:xfrm>
          <a:off x="3707921" y="841727"/>
          <a:ext cx="315524" cy="369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707921" y="915548"/>
        <a:ext cx="220867" cy="221461"/>
      </dsp:txXfrm>
    </dsp:sp>
    <dsp:sp modelId="{DC2BB987-61EA-419A-86AD-D44C29FE965D}">
      <dsp:nvSpPr>
        <dsp:cNvPr id="0" name=""/>
        <dsp:cNvSpPr/>
      </dsp:nvSpPr>
      <dsp:spPr>
        <a:xfrm>
          <a:off x="4172277" y="579782"/>
          <a:ext cx="1488320" cy="8929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Import to Mongo</a:t>
          </a:r>
        </a:p>
      </dsp:txBody>
      <dsp:txXfrm>
        <a:off x="4198432" y="605937"/>
        <a:ext cx="1436010" cy="840682"/>
      </dsp:txXfrm>
    </dsp:sp>
    <dsp:sp modelId="{6FCFB046-7E8A-462F-AA4D-3091FF5C65BC}">
      <dsp:nvSpPr>
        <dsp:cNvPr id="0" name=""/>
        <dsp:cNvSpPr/>
      </dsp:nvSpPr>
      <dsp:spPr>
        <a:xfrm rot="5400000">
          <a:off x="4758676" y="1576957"/>
          <a:ext cx="315524" cy="369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4805708" y="1603747"/>
        <a:ext cx="221461" cy="220867"/>
      </dsp:txXfrm>
    </dsp:sp>
    <dsp:sp modelId="{4BE02F1B-980E-41E3-B467-49BFDE93BA62}">
      <dsp:nvSpPr>
        <dsp:cNvPr id="0" name=""/>
        <dsp:cNvSpPr/>
      </dsp:nvSpPr>
      <dsp:spPr>
        <a:xfrm>
          <a:off x="4172277" y="2068103"/>
          <a:ext cx="1488320" cy="8929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 Cleaning via </a:t>
          </a:r>
          <a:r>
            <a:rPr lang="en-US" sz="1700" kern="1200" dirty="0" err="1"/>
            <a:t>pyMongo</a:t>
          </a:r>
          <a:endParaRPr lang="en-US" sz="1700" kern="1200" dirty="0"/>
        </a:p>
      </dsp:txBody>
      <dsp:txXfrm>
        <a:off x="4198432" y="2094258"/>
        <a:ext cx="1436010" cy="840682"/>
      </dsp:txXfrm>
    </dsp:sp>
    <dsp:sp modelId="{D53CE575-B70A-4BA6-8956-8DE6739802AF}">
      <dsp:nvSpPr>
        <dsp:cNvPr id="0" name=""/>
        <dsp:cNvSpPr/>
      </dsp:nvSpPr>
      <dsp:spPr>
        <a:xfrm rot="10800000">
          <a:off x="3725781" y="2330048"/>
          <a:ext cx="315524" cy="369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3820438" y="2403869"/>
        <a:ext cx="220867" cy="221461"/>
      </dsp:txXfrm>
    </dsp:sp>
    <dsp:sp modelId="{3E15A3DA-69D4-4FAA-BF35-E20A85E2D891}">
      <dsp:nvSpPr>
        <dsp:cNvPr id="0" name=""/>
        <dsp:cNvSpPr/>
      </dsp:nvSpPr>
      <dsp:spPr>
        <a:xfrm>
          <a:off x="2088628" y="2068103"/>
          <a:ext cx="1488320" cy="8929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Export JSONs</a:t>
          </a:r>
        </a:p>
      </dsp:txBody>
      <dsp:txXfrm>
        <a:off x="2114783" y="2094258"/>
        <a:ext cx="1436010" cy="840682"/>
      </dsp:txXfrm>
    </dsp:sp>
    <dsp:sp modelId="{9D6FBE49-9D27-43F9-AD49-D0AB163F75ED}">
      <dsp:nvSpPr>
        <dsp:cNvPr id="0" name=""/>
        <dsp:cNvSpPr/>
      </dsp:nvSpPr>
      <dsp:spPr>
        <a:xfrm rot="10800000">
          <a:off x="1642132" y="2330048"/>
          <a:ext cx="315524" cy="369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1736789" y="2403869"/>
        <a:ext cx="220867" cy="221461"/>
      </dsp:txXfrm>
    </dsp:sp>
    <dsp:sp modelId="{89BA244F-3240-4576-B0EF-8F0DDAAFF600}">
      <dsp:nvSpPr>
        <dsp:cNvPr id="0" name=""/>
        <dsp:cNvSpPr/>
      </dsp:nvSpPr>
      <dsp:spPr>
        <a:xfrm>
          <a:off x="4979" y="2068103"/>
          <a:ext cx="1488320" cy="8929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Convert to </a:t>
          </a:r>
          <a:r>
            <a:rPr lang="en-US" sz="1700" kern="1200" dirty="0" err="1"/>
            <a:t>geoJSONs</a:t>
          </a:r>
          <a:endParaRPr lang="en-US" sz="1700" kern="1200" dirty="0"/>
        </a:p>
      </dsp:txBody>
      <dsp:txXfrm>
        <a:off x="31134" y="2094258"/>
        <a:ext cx="1436010" cy="840682"/>
      </dsp:txXfrm>
    </dsp:sp>
    <dsp:sp modelId="{A50ACF47-E91D-4ABE-9045-86C8E3CB207E}">
      <dsp:nvSpPr>
        <dsp:cNvPr id="0" name=""/>
        <dsp:cNvSpPr/>
      </dsp:nvSpPr>
      <dsp:spPr>
        <a:xfrm rot="5400000">
          <a:off x="591377" y="3065278"/>
          <a:ext cx="315524" cy="369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638409" y="3092068"/>
        <a:ext cx="221461" cy="220867"/>
      </dsp:txXfrm>
    </dsp:sp>
    <dsp:sp modelId="{7998EE20-B0C7-4C15-ADB3-E3EE5A30B465}">
      <dsp:nvSpPr>
        <dsp:cNvPr id="0" name=""/>
        <dsp:cNvSpPr/>
      </dsp:nvSpPr>
      <dsp:spPr>
        <a:xfrm>
          <a:off x="4979" y="3556424"/>
          <a:ext cx="1488320" cy="8929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Generate visualizations</a:t>
          </a:r>
        </a:p>
      </dsp:txBody>
      <dsp:txXfrm>
        <a:off x="31134" y="3582579"/>
        <a:ext cx="1436010" cy="8406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29/07/2024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83909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gdc.noaa.gov/hazel/view/swagger#/Volcanoes/getVolcanoesUsingGET_1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24slides.com/?utm_campaign=mp&amp;utm_medium=ppt&amp;utm_source=pptlink&amp;utm_content=&amp;utm_term=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photo of a city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767638" y="3444079"/>
            <a:ext cx="4656724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chemeClr val="bg1"/>
                </a:solidFill>
                <a:latin typeface="+mj-lt"/>
              </a:rPr>
              <a:t>Natural Disasters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41622" y="4150067"/>
            <a:ext cx="2708755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GROUP 1</a:t>
            </a:r>
          </a:p>
          <a:p>
            <a:pPr algn="ctr">
              <a:tabLst>
                <a:tab pos="347663" algn="l"/>
              </a:tabLst>
            </a:pPr>
            <a:endParaRPr lang="en-US" sz="2000" dirty="0">
              <a:solidFill>
                <a:schemeClr val="bg1"/>
              </a:solidFill>
            </a:endParaRPr>
          </a:p>
          <a:p>
            <a:pPr algn="ctr">
              <a:tabLst>
                <a:tab pos="34766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Christian, Le, and Richard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Oval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57640" y="2479683"/>
            <a:ext cx="876722" cy="87672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3971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2756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EC590B-3306-47E9-BD67-97F3F7616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2" name="Color">
              <a:extLst>
                <a:ext uri="{FF2B5EF4-FFF2-40B4-BE49-F238E27FC236}">
                  <a16:creationId xmlns:a16="http://schemas.microsoft.com/office/drawing/2014/main" id="{54F87DBC-E43C-4CE4-A8C5-61E3D6819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CD39A88A-7F84-4ACA-877B-E28BC26CD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7AAF5E-1692-48C9-98FB-6432BF0B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36A26D-E71D-4663-B197-8B7BFA37A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821CEB-DA96-4952-93B9-81F9C42BA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8C8EDE0-D69B-4F65-9AB7-DDE7EAD78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46F0982-BF10-4BF6-842A-F631654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B313509-2128-42CA-81B6-C9EC23E4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589188C-E06E-4F8A-BDD1-02ADF140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B4E610F-FCD0-483F-B9F2-6DF2C28F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19C6CD4A-628F-1369-57C4-01FEA9E5C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8" y="666351"/>
            <a:ext cx="10558405" cy="30443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Heat Map</a:t>
            </a:r>
          </a:p>
        </p:txBody>
      </p:sp>
    </p:spTree>
    <p:extLst>
      <p:ext uri="{BB962C8B-B14F-4D97-AF65-F5344CB8AC3E}">
        <p14:creationId xmlns:p14="http://schemas.microsoft.com/office/powerpoint/2010/main" val="2940925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2859"/>
            <a:ext cx="794066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010673"/>
            <a:ext cx="1281512" cy="487738"/>
            <a:chOff x="9912263" y="2010673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5" name="Freeform 54"/>
            <p:cNvSpPr/>
            <p:nvPr/>
          </p:nvSpPr>
          <p:spPr>
            <a:xfrm>
              <a:off x="9912263" y="2010673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303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73" name="Group 72"/>
            <p:cNvGrpSpPr/>
            <p:nvPr/>
          </p:nvGrpSpPr>
          <p:grpSpPr>
            <a:xfrm flipH="1">
              <a:off x="10838597" y="2143232"/>
              <a:ext cx="222620" cy="222620"/>
              <a:chOff x="1389063" y="3748088"/>
              <a:chExt cx="336550" cy="336550"/>
            </a:xfrm>
            <a:solidFill>
              <a:schemeClr val="bg1"/>
            </a:solidFill>
          </p:grpSpPr>
          <p:sp>
            <p:nvSpPr>
              <p:cNvPr id="74" name="Freeform 5"/>
              <p:cNvSpPr>
                <a:spLocks/>
              </p:cNvSpPr>
              <p:nvPr/>
            </p:nvSpPr>
            <p:spPr bwMode="auto">
              <a:xfrm>
                <a:off x="1547813" y="3787776"/>
                <a:ext cx="58738" cy="60325"/>
              </a:xfrm>
              <a:custGeom>
                <a:avLst/>
                <a:gdLst>
                  <a:gd name="T0" fmla="*/ 300 w 360"/>
                  <a:gd name="T1" fmla="*/ 244 h 364"/>
                  <a:gd name="T2" fmla="*/ 120 w 360"/>
                  <a:gd name="T3" fmla="*/ 244 h 364"/>
                  <a:gd name="T4" fmla="*/ 120 w 360"/>
                  <a:gd name="T5" fmla="*/ 60 h 364"/>
                  <a:gd name="T6" fmla="*/ 60 w 360"/>
                  <a:gd name="T7" fmla="*/ 0 h 364"/>
                  <a:gd name="T8" fmla="*/ 0 w 360"/>
                  <a:gd name="T9" fmla="*/ 60 h 364"/>
                  <a:gd name="T10" fmla="*/ 0 w 360"/>
                  <a:gd name="T11" fmla="*/ 304 h 364"/>
                  <a:gd name="T12" fmla="*/ 60 w 360"/>
                  <a:gd name="T13" fmla="*/ 364 h 364"/>
                  <a:gd name="T14" fmla="*/ 300 w 360"/>
                  <a:gd name="T15" fmla="*/ 364 h 364"/>
                  <a:gd name="T16" fmla="*/ 360 w 360"/>
                  <a:gd name="T17" fmla="*/ 304 h 364"/>
                  <a:gd name="T18" fmla="*/ 300 w 360"/>
                  <a:gd name="T19" fmla="*/ 244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4">
                    <a:moveTo>
                      <a:pt x="300" y="244"/>
                    </a:moveTo>
                    <a:cubicBezTo>
                      <a:pt x="120" y="244"/>
                      <a:pt x="120" y="244"/>
                      <a:pt x="120" y="244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4"/>
                      <a:pt x="0" y="304"/>
                      <a:pt x="0" y="304"/>
                    </a:cubicBezTo>
                    <a:cubicBezTo>
                      <a:pt x="0" y="337"/>
                      <a:pt x="27" y="364"/>
                      <a:pt x="60" y="364"/>
                    </a:cubicBezTo>
                    <a:cubicBezTo>
                      <a:pt x="300" y="364"/>
                      <a:pt x="300" y="364"/>
                      <a:pt x="300" y="364"/>
                    </a:cubicBezTo>
                    <a:cubicBezTo>
                      <a:pt x="333" y="364"/>
                      <a:pt x="360" y="337"/>
                      <a:pt x="360" y="304"/>
                    </a:cubicBezTo>
                    <a:cubicBezTo>
                      <a:pt x="360" y="271"/>
                      <a:pt x="333" y="244"/>
                      <a:pt x="300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6"/>
              <p:cNvSpPr>
                <a:spLocks noEditPoints="1"/>
              </p:cNvSpPr>
              <p:nvPr/>
            </p:nvSpPr>
            <p:spPr bwMode="auto">
              <a:xfrm>
                <a:off x="1389063" y="3748088"/>
                <a:ext cx="336550" cy="336550"/>
              </a:xfrm>
              <a:custGeom>
                <a:avLst/>
                <a:gdLst>
                  <a:gd name="T0" fmla="*/ 1808 w 2048"/>
                  <a:gd name="T1" fmla="*/ 1454 h 2048"/>
                  <a:gd name="T2" fmla="*/ 1808 w 2048"/>
                  <a:gd name="T3" fmla="*/ 1388 h 2048"/>
                  <a:gd name="T4" fmla="*/ 1628 w 2048"/>
                  <a:gd name="T5" fmla="*/ 1208 h 2048"/>
                  <a:gd name="T6" fmla="*/ 1084 w 2048"/>
                  <a:gd name="T7" fmla="*/ 1208 h 2048"/>
                  <a:gd name="T8" fmla="*/ 1084 w 2048"/>
                  <a:gd name="T9" fmla="*/ 1085 h 2048"/>
                  <a:gd name="T10" fmla="*/ 1564 w 2048"/>
                  <a:gd name="T11" fmla="*/ 544 h 2048"/>
                  <a:gd name="T12" fmla="*/ 1024 w 2048"/>
                  <a:gd name="T13" fmla="*/ 0 h 2048"/>
                  <a:gd name="T14" fmla="*/ 484 w 2048"/>
                  <a:gd name="T15" fmla="*/ 544 h 2048"/>
                  <a:gd name="T16" fmla="*/ 964 w 2048"/>
                  <a:gd name="T17" fmla="*/ 1085 h 2048"/>
                  <a:gd name="T18" fmla="*/ 964 w 2048"/>
                  <a:gd name="T19" fmla="*/ 1208 h 2048"/>
                  <a:gd name="T20" fmla="*/ 420 w 2048"/>
                  <a:gd name="T21" fmla="*/ 1208 h 2048"/>
                  <a:gd name="T22" fmla="*/ 240 w 2048"/>
                  <a:gd name="T23" fmla="*/ 1388 h 2048"/>
                  <a:gd name="T24" fmla="*/ 240 w 2048"/>
                  <a:gd name="T25" fmla="*/ 1454 h 2048"/>
                  <a:gd name="T26" fmla="*/ 0 w 2048"/>
                  <a:gd name="T27" fmla="*/ 1748 h 2048"/>
                  <a:gd name="T28" fmla="*/ 300 w 2048"/>
                  <a:gd name="T29" fmla="*/ 2048 h 2048"/>
                  <a:gd name="T30" fmla="*/ 600 w 2048"/>
                  <a:gd name="T31" fmla="*/ 1748 h 2048"/>
                  <a:gd name="T32" fmla="*/ 360 w 2048"/>
                  <a:gd name="T33" fmla="*/ 1454 h 2048"/>
                  <a:gd name="T34" fmla="*/ 360 w 2048"/>
                  <a:gd name="T35" fmla="*/ 1388 h 2048"/>
                  <a:gd name="T36" fmla="*/ 420 w 2048"/>
                  <a:gd name="T37" fmla="*/ 1328 h 2048"/>
                  <a:gd name="T38" fmla="*/ 964 w 2048"/>
                  <a:gd name="T39" fmla="*/ 1328 h 2048"/>
                  <a:gd name="T40" fmla="*/ 964 w 2048"/>
                  <a:gd name="T41" fmla="*/ 1454 h 2048"/>
                  <a:gd name="T42" fmla="*/ 724 w 2048"/>
                  <a:gd name="T43" fmla="*/ 1748 h 2048"/>
                  <a:gd name="T44" fmla="*/ 1024 w 2048"/>
                  <a:gd name="T45" fmla="*/ 2048 h 2048"/>
                  <a:gd name="T46" fmla="*/ 1324 w 2048"/>
                  <a:gd name="T47" fmla="*/ 1748 h 2048"/>
                  <a:gd name="T48" fmla="*/ 1084 w 2048"/>
                  <a:gd name="T49" fmla="*/ 1454 h 2048"/>
                  <a:gd name="T50" fmla="*/ 1084 w 2048"/>
                  <a:gd name="T51" fmla="*/ 1328 h 2048"/>
                  <a:gd name="T52" fmla="*/ 1628 w 2048"/>
                  <a:gd name="T53" fmla="*/ 1328 h 2048"/>
                  <a:gd name="T54" fmla="*/ 1688 w 2048"/>
                  <a:gd name="T55" fmla="*/ 1388 h 2048"/>
                  <a:gd name="T56" fmla="*/ 1688 w 2048"/>
                  <a:gd name="T57" fmla="*/ 1454 h 2048"/>
                  <a:gd name="T58" fmla="*/ 1448 w 2048"/>
                  <a:gd name="T59" fmla="*/ 1748 h 2048"/>
                  <a:gd name="T60" fmla="*/ 1748 w 2048"/>
                  <a:gd name="T61" fmla="*/ 2048 h 2048"/>
                  <a:gd name="T62" fmla="*/ 2048 w 2048"/>
                  <a:gd name="T63" fmla="*/ 1748 h 2048"/>
                  <a:gd name="T64" fmla="*/ 1808 w 2048"/>
                  <a:gd name="T65" fmla="*/ 1454 h 2048"/>
                  <a:gd name="T66" fmla="*/ 480 w 2048"/>
                  <a:gd name="T67" fmla="*/ 1748 h 2048"/>
                  <a:gd name="T68" fmla="*/ 300 w 2048"/>
                  <a:gd name="T69" fmla="*/ 1928 h 2048"/>
                  <a:gd name="T70" fmla="*/ 120 w 2048"/>
                  <a:gd name="T71" fmla="*/ 1748 h 2048"/>
                  <a:gd name="T72" fmla="*/ 300 w 2048"/>
                  <a:gd name="T73" fmla="*/ 1568 h 2048"/>
                  <a:gd name="T74" fmla="*/ 480 w 2048"/>
                  <a:gd name="T75" fmla="*/ 1748 h 2048"/>
                  <a:gd name="T76" fmla="*/ 1204 w 2048"/>
                  <a:gd name="T77" fmla="*/ 1748 h 2048"/>
                  <a:gd name="T78" fmla="*/ 1024 w 2048"/>
                  <a:gd name="T79" fmla="*/ 1928 h 2048"/>
                  <a:gd name="T80" fmla="*/ 844 w 2048"/>
                  <a:gd name="T81" fmla="*/ 1748 h 2048"/>
                  <a:gd name="T82" fmla="*/ 1024 w 2048"/>
                  <a:gd name="T83" fmla="*/ 1568 h 2048"/>
                  <a:gd name="T84" fmla="*/ 1204 w 2048"/>
                  <a:gd name="T85" fmla="*/ 1748 h 2048"/>
                  <a:gd name="T86" fmla="*/ 1024 w 2048"/>
                  <a:gd name="T87" fmla="*/ 968 h 2048"/>
                  <a:gd name="T88" fmla="*/ 604 w 2048"/>
                  <a:gd name="T89" fmla="*/ 544 h 2048"/>
                  <a:gd name="T90" fmla="*/ 1024 w 2048"/>
                  <a:gd name="T91" fmla="*/ 120 h 2048"/>
                  <a:gd name="T92" fmla="*/ 1444 w 2048"/>
                  <a:gd name="T93" fmla="*/ 544 h 2048"/>
                  <a:gd name="T94" fmla="*/ 1024 w 2048"/>
                  <a:gd name="T95" fmla="*/ 968 h 2048"/>
                  <a:gd name="T96" fmla="*/ 1748 w 2048"/>
                  <a:gd name="T97" fmla="*/ 1928 h 2048"/>
                  <a:gd name="T98" fmla="*/ 1568 w 2048"/>
                  <a:gd name="T99" fmla="*/ 1748 h 2048"/>
                  <a:gd name="T100" fmla="*/ 1748 w 2048"/>
                  <a:gd name="T101" fmla="*/ 1568 h 2048"/>
                  <a:gd name="T102" fmla="*/ 1928 w 2048"/>
                  <a:gd name="T103" fmla="*/ 1748 h 2048"/>
                  <a:gd name="T104" fmla="*/ 1748 w 2048"/>
                  <a:gd name="T105" fmla="*/ 1928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48" h="2048">
                    <a:moveTo>
                      <a:pt x="1808" y="1454"/>
                    </a:moveTo>
                    <a:cubicBezTo>
                      <a:pt x="1808" y="1388"/>
                      <a:pt x="1808" y="1388"/>
                      <a:pt x="1808" y="1388"/>
                    </a:cubicBezTo>
                    <a:cubicBezTo>
                      <a:pt x="1808" y="1289"/>
                      <a:pt x="1727" y="1208"/>
                      <a:pt x="1628" y="1208"/>
                    </a:cubicBezTo>
                    <a:cubicBezTo>
                      <a:pt x="1084" y="1208"/>
                      <a:pt x="1084" y="1208"/>
                      <a:pt x="1084" y="1208"/>
                    </a:cubicBezTo>
                    <a:cubicBezTo>
                      <a:pt x="1084" y="1085"/>
                      <a:pt x="1084" y="1085"/>
                      <a:pt x="1084" y="1085"/>
                    </a:cubicBezTo>
                    <a:cubicBezTo>
                      <a:pt x="1354" y="1054"/>
                      <a:pt x="1564" y="824"/>
                      <a:pt x="1564" y="544"/>
                    </a:cubicBezTo>
                    <a:cubicBezTo>
                      <a:pt x="1564" y="244"/>
                      <a:pt x="1322" y="0"/>
                      <a:pt x="1024" y="0"/>
                    </a:cubicBezTo>
                    <a:cubicBezTo>
                      <a:pt x="726" y="0"/>
                      <a:pt x="484" y="244"/>
                      <a:pt x="484" y="544"/>
                    </a:cubicBezTo>
                    <a:cubicBezTo>
                      <a:pt x="484" y="824"/>
                      <a:pt x="694" y="1054"/>
                      <a:pt x="964" y="1085"/>
                    </a:cubicBezTo>
                    <a:cubicBezTo>
                      <a:pt x="964" y="1208"/>
                      <a:pt x="964" y="1208"/>
                      <a:pt x="964" y="1208"/>
                    </a:cubicBezTo>
                    <a:cubicBezTo>
                      <a:pt x="420" y="1208"/>
                      <a:pt x="420" y="1208"/>
                      <a:pt x="420" y="1208"/>
                    </a:cubicBezTo>
                    <a:cubicBezTo>
                      <a:pt x="321" y="1208"/>
                      <a:pt x="240" y="1289"/>
                      <a:pt x="240" y="1388"/>
                    </a:cubicBezTo>
                    <a:cubicBezTo>
                      <a:pt x="240" y="1454"/>
                      <a:pt x="240" y="1454"/>
                      <a:pt x="240" y="1454"/>
                    </a:cubicBezTo>
                    <a:cubicBezTo>
                      <a:pt x="103" y="1482"/>
                      <a:pt x="0" y="1603"/>
                      <a:pt x="0" y="1748"/>
                    </a:cubicBezTo>
                    <a:cubicBezTo>
                      <a:pt x="0" y="1913"/>
                      <a:pt x="135" y="2048"/>
                      <a:pt x="300" y="2048"/>
                    </a:cubicBezTo>
                    <a:cubicBezTo>
                      <a:pt x="465" y="2048"/>
                      <a:pt x="600" y="1913"/>
                      <a:pt x="600" y="1748"/>
                    </a:cubicBezTo>
                    <a:cubicBezTo>
                      <a:pt x="600" y="1603"/>
                      <a:pt x="497" y="1482"/>
                      <a:pt x="360" y="1454"/>
                    </a:cubicBezTo>
                    <a:cubicBezTo>
                      <a:pt x="360" y="1388"/>
                      <a:pt x="360" y="1388"/>
                      <a:pt x="360" y="1388"/>
                    </a:cubicBezTo>
                    <a:cubicBezTo>
                      <a:pt x="360" y="1355"/>
                      <a:pt x="387" y="1328"/>
                      <a:pt x="420" y="1328"/>
                    </a:cubicBezTo>
                    <a:cubicBezTo>
                      <a:pt x="964" y="1328"/>
                      <a:pt x="964" y="1328"/>
                      <a:pt x="964" y="1328"/>
                    </a:cubicBezTo>
                    <a:cubicBezTo>
                      <a:pt x="964" y="1454"/>
                      <a:pt x="964" y="1454"/>
                      <a:pt x="964" y="1454"/>
                    </a:cubicBezTo>
                    <a:cubicBezTo>
                      <a:pt x="827" y="1482"/>
                      <a:pt x="724" y="1603"/>
                      <a:pt x="724" y="1748"/>
                    </a:cubicBezTo>
                    <a:cubicBezTo>
                      <a:pt x="724" y="1913"/>
                      <a:pt x="859" y="2048"/>
                      <a:pt x="1024" y="2048"/>
                    </a:cubicBezTo>
                    <a:cubicBezTo>
                      <a:pt x="1189" y="2048"/>
                      <a:pt x="1324" y="1913"/>
                      <a:pt x="1324" y="1748"/>
                    </a:cubicBezTo>
                    <a:cubicBezTo>
                      <a:pt x="1324" y="1603"/>
                      <a:pt x="1221" y="1482"/>
                      <a:pt x="1084" y="1454"/>
                    </a:cubicBezTo>
                    <a:cubicBezTo>
                      <a:pt x="1084" y="1328"/>
                      <a:pt x="1084" y="1328"/>
                      <a:pt x="1084" y="1328"/>
                    </a:cubicBezTo>
                    <a:cubicBezTo>
                      <a:pt x="1628" y="1328"/>
                      <a:pt x="1628" y="1328"/>
                      <a:pt x="1628" y="1328"/>
                    </a:cubicBezTo>
                    <a:cubicBezTo>
                      <a:pt x="1661" y="1328"/>
                      <a:pt x="1688" y="1355"/>
                      <a:pt x="1688" y="1388"/>
                    </a:cubicBezTo>
                    <a:cubicBezTo>
                      <a:pt x="1688" y="1454"/>
                      <a:pt x="1688" y="1454"/>
                      <a:pt x="1688" y="1454"/>
                    </a:cubicBezTo>
                    <a:cubicBezTo>
                      <a:pt x="1551" y="1482"/>
                      <a:pt x="1448" y="1603"/>
                      <a:pt x="1448" y="1748"/>
                    </a:cubicBezTo>
                    <a:cubicBezTo>
                      <a:pt x="1448" y="1913"/>
                      <a:pt x="1583" y="2048"/>
                      <a:pt x="1748" y="2048"/>
                    </a:cubicBezTo>
                    <a:cubicBezTo>
                      <a:pt x="1913" y="2048"/>
                      <a:pt x="2048" y="1913"/>
                      <a:pt x="2048" y="1748"/>
                    </a:cubicBezTo>
                    <a:cubicBezTo>
                      <a:pt x="2048" y="1603"/>
                      <a:pt x="1945" y="1482"/>
                      <a:pt x="1808" y="1454"/>
                    </a:cubicBezTo>
                    <a:close/>
                    <a:moveTo>
                      <a:pt x="480" y="1748"/>
                    </a:moveTo>
                    <a:cubicBezTo>
                      <a:pt x="480" y="1847"/>
                      <a:pt x="399" y="1928"/>
                      <a:pt x="300" y="1928"/>
                    </a:cubicBezTo>
                    <a:cubicBezTo>
                      <a:pt x="201" y="1928"/>
                      <a:pt x="120" y="1847"/>
                      <a:pt x="120" y="1748"/>
                    </a:cubicBezTo>
                    <a:cubicBezTo>
                      <a:pt x="120" y="1649"/>
                      <a:pt x="201" y="1568"/>
                      <a:pt x="300" y="1568"/>
                    </a:cubicBezTo>
                    <a:cubicBezTo>
                      <a:pt x="399" y="1568"/>
                      <a:pt x="480" y="1649"/>
                      <a:pt x="480" y="1748"/>
                    </a:cubicBezTo>
                    <a:close/>
                    <a:moveTo>
                      <a:pt x="1204" y="1748"/>
                    </a:moveTo>
                    <a:cubicBezTo>
                      <a:pt x="1204" y="1847"/>
                      <a:pt x="1123" y="1928"/>
                      <a:pt x="1024" y="1928"/>
                    </a:cubicBezTo>
                    <a:cubicBezTo>
                      <a:pt x="925" y="1928"/>
                      <a:pt x="844" y="1847"/>
                      <a:pt x="844" y="1748"/>
                    </a:cubicBezTo>
                    <a:cubicBezTo>
                      <a:pt x="844" y="1649"/>
                      <a:pt x="925" y="1568"/>
                      <a:pt x="1024" y="1568"/>
                    </a:cubicBezTo>
                    <a:cubicBezTo>
                      <a:pt x="1123" y="1568"/>
                      <a:pt x="1204" y="1649"/>
                      <a:pt x="1204" y="1748"/>
                    </a:cubicBezTo>
                    <a:close/>
                    <a:moveTo>
                      <a:pt x="1024" y="968"/>
                    </a:moveTo>
                    <a:cubicBezTo>
                      <a:pt x="792" y="968"/>
                      <a:pt x="604" y="778"/>
                      <a:pt x="604" y="544"/>
                    </a:cubicBezTo>
                    <a:cubicBezTo>
                      <a:pt x="604" y="310"/>
                      <a:pt x="792" y="120"/>
                      <a:pt x="1024" y="120"/>
                    </a:cubicBezTo>
                    <a:cubicBezTo>
                      <a:pt x="1256" y="120"/>
                      <a:pt x="1444" y="310"/>
                      <a:pt x="1444" y="544"/>
                    </a:cubicBezTo>
                    <a:cubicBezTo>
                      <a:pt x="1444" y="778"/>
                      <a:pt x="1256" y="968"/>
                      <a:pt x="1024" y="968"/>
                    </a:cubicBezTo>
                    <a:close/>
                    <a:moveTo>
                      <a:pt x="1748" y="1928"/>
                    </a:moveTo>
                    <a:cubicBezTo>
                      <a:pt x="1649" y="1928"/>
                      <a:pt x="1568" y="1847"/>
                      <a:pt x="1568" y="1748"/>
                    </a:cubicBezTo>
                    <a:cubicBezTo>
                      <a:pt x="1568" y="1649"/>
                      <a:pt x="1649" y="1568"/>
                      <a:pt x="1748" y="1568"/>
                    </a:cubicBezTo>
                    <a:cubicBezTo>
                      <a:pt x="1847" y="1568"/>
                      <a:pt x="1928" y="1649"/>
                      <a:pt x="1928" y="1748"/>
                    </a:cubicBezTo>
                    <a:cubicBezTo>
                      <a:pt x="1928" y="1847"/>
                      <a:pt x="1847" y="1928"/>
                      <a:pt x="1748" y="1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7" name="Group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954121"/>
            <a:ext cx="1281512" cy="487738"/>
            <a:chOff x="9912263" y="3185130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4" name="Freeform 53"/>
            <p:cNvSpPr/>
            <p:nvPr/>
          </p:nvSpPr>
          <p:spPr>
            <a:xfrm>
              <a:off x="9912263" y="3185130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9BA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80" name="Group 79"/>
            <p:cNvGrpSpPr/>
            <p:nvPr/>
          </p:nvGrpSpPr>
          <p:grpSpPr>
            <a:xfrm flipH="1">
              <a:off x="10822976" y="3302068"/>
              <a:ext cx="253863" cy="253863"/>
              <a:chOff x="3613150" y="3706813"/>
              <a:chExt cx="420688" cy="420687"/>
            </a:xfrm>
          </p:grpSpPr>
          <p:sp>
            <p:nvSpPr>
              <p:cNvPr id="81" name="Freeform 10"/>
              <p:cNvSpPr>
                <a:spLocks noEditPoints="1"/>
              </p:cNvSpPr>
              <p:nvPr/>
            </p:nvSpPr>
            <p:spPr bwMode="auto">
              <a:xfrm>
                <a:off x="3613150" y="3930650"/>
                <a:ext cx="420688" cy="196850"/>
              </a:xfrm>
              <a:custGeom>
                <a:avLst/>
                <a:gdLst>
                  <a:gd name="T0" fmla="*/ 1823 w 2048"/>
                  <a:gd name="T1" fmla="*/ 528 h 960"/>
                  <a:gd name="T2" fmla="*/ 1928 w 2048"/>
                  <a:gd name="T3" fmla="*/ 300 h 960"/>
                  <a:gd name="T4" fmla="*/ 1628 w 2048"/>
                  <a:gd name="T5" fmla="*/ 0 h 960"/>
                  <a:gd name="T6" fmla="*/ 1324 w 2048"/>
                  <a:gd name="T7" fmla="*/ 300 h 960"/>
                  <a:gd name="T8" fmla="*/ 1432 w 2048"/>
                  <a:gd name="T9" fmla="*/ 528 h 960"/>
                  <a:gd name="T10" fmla="*/ 1324 w 2048"/>
                  <a:gd name="T11" fmla="*/ 606 h 960"/>
                  <a:gd name="T12" fmla="*/ 1219 w 2048"/>
                  <a:gd name="T13" fmla="*/ 528 h 960"/>
                  <a:gd name="T14" fmla="*/ 1324 w 2048"/>
                  <a:gd name="T15" fmla="*/ 300 h 960"/>
                  <a:gd name="T16" fmla="*/ 1024 w 2048"/>
                  <a:gd name="T17" fmla="*/ 0 h 960"/>
                  <a:gd name="T18" fmla="*/ 724 w 2048"/>
                  <a:gd name="T19" fmla="*/ 300 h 960"/>
                  <a:gd name="T20" fmla="*/ 829 w 2048"/>
                  <a:gd name="T21" fmla="*/ 528 h 960"/>
                  <a:gd name="T22" fmla="*/ 724 w 2048"/>
                  <a:gd name="T23" fmla="*/ 606 h 960"/>
                  <a:gd name="T24" fmla="*/ 619 w 2048"/>
                  <a:gd name="T25" fmla="*/ 528 h 960"/>
                  <a:gd name="T26" fmla="*/ 724 w 2048"/>
                  <a:gd name="T27" fmla="*/ 300 h 960"/>
                  <a:gd name="T28" fmla="*/ 424 w 2048"/>
                  <a:gd name="T29" fmla="*/ 0 h 960"/>
                  <a:gd name="T30" fmla="*/ 124 w 2048"/>
                  <a:gd name="T31" fmla="*/ 300 h 960"/>
                  <a:gd name="T32" fmla="*/ 229 w 2048"/>
                  <a:gd name="T33" fmla="*/ 527 h 960"/>
                  <a:gd name="T34" fmla="*/ 0 w 2048"/>
                  <a:gd name="T35" fmla="*/ 900 h 960"/>
                  <a:gd name="T36" fmla="*/ 60 w 2048"/>
                  <a:gd name="T37" fmla="*/ 960 h 960"/>
                  <a:gd name="T38" fmla="*/ 1988 w 2048"/>
                  <a:gd name="T39" fmla="*/ 960 h 960"/>
                  <a:gd name="T40" fmla="*/ 2048 w 2048"/>
                  <a:gd name="T41" fmla="*/ 900 h 960"/>
                  <a:gd name="T42" fmla="*/ 1823 w 2048"/>
                  <a:gd name="T43" fmla="*/ 528 h 960"/>
                  <a:gd name="T44" fmla="*/ 424 w 2048"/>
                  <a:gd name="T45" fmla="*/ 120 h 960"/>
                  <a:gd name="T46" fmla="*/ 604 w 2048"/>
                  <a:gd name="T47" fmla="*/ 300 h 960"/>
                  <a:gd name="T48" fmla="*/ 424 w 2048"/>
                  <a:gd name="T49" fmla="*/ 480 h 960"/>
                  <a:gd name="T50" fmla="*/ 244 w 2048"/>
                  <a:gd name="T51" fmla="*/ 300 h 960"/>
                  <a:gd name="T52" fmla="*/ 424 w 2048"/>
                  <a:gd name="T53" fmla="*/ 120 h 960"/>
                  <a:gd name="T54" fmla="*/ 608 w 2048"/>
                  <a:gd name="T55" fmla="*/ 840 h 960"/>
                  <a:gd name="T56" fmla="*/ 126 w 2048"/>
                  <a:gd name="T57" fmla="*/ 840 h 960"/>
                  <a:gd name="T58" fmla="*/ 424 w 2048"/>
                  <a:gd name="T59" fmla="*/ 600 h 960"/>
                  <a:gd name="T60" fmla="*/ 652 w 2048"/>
                  <a:gd name="T61" fmla="*/ 705 h 960"/>
                  <a:gd name="T62" fmla="*/ 608 w 2048"/>
                  <a:gd name="T63" fmla="*/ 840 h 960"/>
                  <a:gd name="T64" fmla="*/ 1024 w 2048"/>
                  <a:gd name="T65" fmla="*/ 120 h 960"/>
                  <a:gd name="T66" fmla="*/ 1204 w 2048"/>
                  <a:gd name="T67" fmla="*/ 300 h 960"/>
                  <a:gd name="T68" fmla="*/ 1024 w 2048"/>
                  <a:gd name="T69" fmla="*/ 480 h 960"/>
                  <a:gd name="T70" fmla="*/ 844 w 2048"/>
                  <a:gd name="T71" fmla="*/ 300 h 960"/>
                  <a:gd name="T72" fmla="*/ 1024 w 2048"/>
                  <a:gd name="T73" fmla="*/ 120 h 960"/>
                  <a:gd name="T74" fmla="*/ 730 w 2048"/>
                  <a:gd name="T75" fmla="*/ 840 h 960"/>
                  <a:gd name="T76" fmla="*/ 1024 w 2048"/>
                  <a:gd name="T77" fmla="*/ 600 h 960"/>
                  <a:gd name="T78" fmla="*/ 1318 w 2048"/>
                  <a:gd name="T79" fmla="*/ 840 h 960"/>
                  <a:gd name="T80" fmla="*/ 730 w 2048"/>
                  <a:gd name="T81" fmla="*/ 840 h 960"/>
                  <a:gd name="T82" fmla="*/ 1628 w 2048"/>
                  <a:gd name="T83" fmla="*/ 120 h 960"/>
                  <a:gd name="T84" fmla="*/ 1808 w 2048"/>
                  <a:gd name="T85" fmla="*/ 300 h 960"/>
                  <a:gd name="T86" fmla="*/ 1628 w 2048"/>
                  <a:gd name="T87" fmla="*/ 480 h 960"/>
                  <a:gd name="T88" fmla="*/ 1444 w 2048"/>
                  <a:gd name="T89" fmla="*/ 300 h 960"/>
                  <a:gd name="T90" fmla="*/ 1628 w 2048"/>
                  <a:gd name="T91" fmla="*/ 120 h 960"/>
                  <a:gd name="T92" fmla="*/ 1440 w 2048"/>
                  <a:gd name="T93" fmla="*/ 840 h 960"/>
                  <a:gd name="T94" fmla="*/ 1396 w 2048"/>
                  <a:gd name="T95" fmla="*/ 705 h 960"/>
                  <a:gd name="T96" fmla="*/ 1628 w 2048"/>
                  <a:gd name="T97" fmla="*/ 600 h 960"/>
                  <a:gd name="T98" fmla="*/ 1922 w 2048"/>
                  <a:gd name="T99" fmla="*/ 840 h 960"/>
                  <a:gd name="T100" fmla="*/ 1440 w 2048"/>
                  <a:gd name="T101" fmla="*/ 84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48" h="960">
                    <a:moveTo>
                      <a:pt x="1823" y="528"/>
                    </a:moveTo>
                    <a:cubicBezTo>
                      <a:pt x="1887" y="473"/>
                      <a:pt x="1928" y="391"/>
                      <a:pt x="1928" y="300"/>
                    </a:cubicBezTo>
                    <a:cubicBezTo>
                      <a:pt x="1928" y="135"/>
                      <a:pt x="1793" y="0"/>
                      <a:pt x="1628" y="0"/>
                    </a:cubicBezTo>
                    <a:cubicBezTo>
                      <a:pt x="1462" y="0"/>
                      <a:pt x="1324" y="134"/>
                      <a:pt x="1324" y="300"/>
                    </a:cubicBezTo>
                    <a:cubicBezTo>
                      <a:pt x="1324" y="387"/>
                      <a:pt x="1362" y="469"/>
                      <a:pt x="1432" y="528"/>
                    </a:cubicBezTo>
                    <a:cubicBezTo>
                      <a:pt x="1392" y="548"/>
                      <a:pt x="1355" y="575"/>
                      <a:pt x="1324" y="606"/>
                    </a:cubicBezTo>
                    <a:cubicBezTo>
                      <a:pt x="1293" y="575"/>
                      <a:pt x="1258" y="549"/>
                      <a:pt x="1219" y="528"/>
                    </a:cubicBezTo>
                    <a:cubicBezTo>
                      <a:pt x="1283" y="473"/>
                      <a:pt x="1324" y="391"/>
                      <a:pt x="1324" y="300"/>
                    </a:cubicBezTo>
                    <a:cubicBezTo>
                      <a:pt x="1324" y="135"/>
                      <a:pt x="1189" y="0"/>
                      <a:pt x="1024" y="0"/>
                    </a:cubicBezTo>
                    <a:cubicBezTo>
                      <a:pt x="859" y="0"/>
                      <a:pt x="724" y="135"/>
                      <a:pt x="724" y="300"/>
                    </a:cubicBezTo>
                    <a:cubicBezTo>
                      <a:pt x="724" y="391"/>
                      <a:pt x="765" y="473"/>
                      <a:pt x="829" y="528"/>
                    </a:cubicBezTo>
                    <a:cubicBezTo>
                      <a:pt x="790" y="548"/>
                      <a:pt x="755" y="575"/>
                      <a:pt x="724" y="606"/>
                    </a:cubicBezTo>
                    <a:cubicBezTo>
                      <a:pt x="693" y="574"/>
                      <a:pt x="658" y="548"/>
                      <a:pt x="619" y="528"/>
                    </a:cubicBezTo>
                    <a:cubicBezTo>
                      <a:pt x="683" y="473"/>
                      <a:pt x="724" y="391"/>
                      <a:pt x="724" y="300"/>
                    </a:cubicBezTo>
                    <a:cubicBezTo>
                      <a:pt x="724" y="135"/>
                      <a:pt x="589" y="0"/>
                      <a:pt x="424" y="0"/>
                    </a:cubicBezTo>
                    <a:cubicBezTo>
                      <a:pt x="259" y="0"/>
                      <a:pt x="124" y="135"/>
                      <a:pt x="124" y="300"/>
                    </a:cubicBezTo>
                    <a:cubicBezTo>
                      <a:pt x="124" y="391"/>
                      <a:pt x="165" y="472"/>
                      <a:pt x="229" y="527"/>
                    </a:cubicBezTo>
                    <a:cubicBezTo>
                      <a:pt x="93" y="597"/>
                      <a:pt x="0" y="738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70" y="960"/>
                      <a:pt x="194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9"/>
                      <a:pt x="1957" y="598"/>
                      <a:pt x="1823" y="528"/>
                    </a:cubicBezTo>
                    <a:close/>
                    <a:moveTo>
                      <a:pt x="424" y="120"/>
                    </a:moveTo>
                    <a:cubicBezTo>
                      <a:pt x="523" y="120"/>
                      <a:pt x="604" y="201"/>
                      <a:pt x="604" y="300"/>
                    </a:cubicBezTo>
                    <a:cubicBezTo>
                      <a:pt x="604" y="399"/>
                      <a:pt x="523" y="480"/>
                      <a:pt x="424" y="480"/>
                    </a:cubicBezTo>
                    <a:cubicBezTo>
                      <a:pt x="325" y="480"/>
                      <a:pt x="244" y="399"/>
                      <a:pt x="244" y="300"/>
                    </a:cubicBezTo>
                    <a:cubicBezTo>
                      <a:pt x="244" y="201"/>
                      <a:pt x="325" y="120"/>
                      <a:pt x="424" y="120"/>
                    </a:cubicBezTo>
                    <a:close/>
                    <a:moveTo>
                      <a:pt x="608" y="840"/>
                    </a:moveTo>
                    <a:cubicBezTo>
                      <a:pt x="126" y="840"/>
                      <a:pt x="126" y="840"/>
                      <a:pt x="126" y="840"/>
                    </a:cubicBezTo>
                    <a:cubicBezTo>
                      <a:pt x="154" y="703"/>
                      <a:pt x="277" y="600"/>
                      <a:pt x="424" y="600"/>
                    </a:cubicBezTo>
                    <a:cubicBezTo>
                      <a:pt x="512" y="600"/>
                      <a:pt x="595" y="639"/>
                      <a:pt x="652" y="705"/>
                    </a:cubicBezTo>
                    <a:cubicBezTo>
                      <a:pt x="630" y="746"/>
                      <a:pt x="615" y="792"/>
                      <a:pt x="608" y="840"/>
                    </a:cubicBezTo>
                    <a:close/>
                    <a:moveTo>
                      <a:pt x="1024" y="120"/>
                    </a:moveTo>
                    <a:cubicBezTo>
                      <a:pt x="1123" y="120"/>
                      <a:pt x="1204" y="201"/>
                      <a:pt x="1204" y="300"/>
                    </a:cubicBezTo>
                    <a:cubicBezTo>
                      <a:pt x="1204" y="399"/>
                      <a:pt x="1123" y="480"/>
                      <a:pt x="1024" y="480"/>
                    </a:cubicBezTo>
                    <a:cubicBezTo>
                      <a:pt x="925" y="480"/>
                      <a:pt x="844" y="399"/>
                      <a:pt x="844" y="300"/>
                    </a:cubicBezTo>
                    <a:cubicBezTo>
                      <a:pt x="844" y="201"/>
                      <a:pt x="925" y="120"/>
                      <a:pt x="1024" y="120"/>
                    </a:cubicBezTo>
                    <a:close/>
                    <a:moveTo>
                      <a:pt x="730" y="840"/>
                    </a:moveTo>
                    <a:cubicBezTo>
                      <a:pt x="758" y="703"/>
                      <a:pt x="879" y="600"/>
                      <a:pt x="1024" y="600"/>
                    </a:cubicBezTo>
                    <a:cubicBezTo>
                      <a:pt x="1169" y="600"/>
                      <a:pt x="1290" y="703"/>
                      <a:pt x="1318" y="840"/>
                    </a:cubicBezTo>
                    <a:cubicBezTo>
                      <a:pt x="1298" y="840"/>
                      <a:pt x="755" y="840"/>
                      <a:pt x="730" y="840"/>
                    </a:cubicBezTo>
                    <a:close/>
                    <a:moveTo>
                      <a:pt x="1628" y="120"/>
                    </a:moveTo>
                    <a:cubicBezTo>
                      <a:pt x="1727" y="120"/>
                      <a:pt x="1808" y="201"/>
                      <a:pt x="1808" y="300"/>
                    </a:cubicBezTo>
                    <a:cubicBezTo>
                      <a:pt x="1808" y="399"/>
                      <a:pt x="1727" y="480"/>
                      <a:pt x="1628" y="480"/>
                    </a:cubicBezTo>
                    <a:cubicBezTo>
                      <a:pt x="1528" y="480"/>
                      <a:pt x="1444" y="398"/>
                      <a:pt x="1444" y="300"/>
                    </a:cubicBezTo>
                    <a:cubicBezTo>
                      <a:pt x="1444" y="202"/>
                      <a:pt x="1528" y="120"/>
                      <a:pt x="1628" y="120"/>
                    </a:cubicBezTo>
                    <a:close/>
                    <a:moveTo>
                      <a:pt x="1440" y="840"/>
                    </a:moveTo>
                    <a:cubicBezTo>
                      <a:pt x="1433" y="792"/>
                      <a:pt x="1418" y="747"/>
                      <a:pt x="1396" y="705"/>
                    </a:cubicBezTo>
                    <a:cubicBezTo>
                      <a:pt x="1453" y="640"/>
                      <a:pt x="1539" y="600"/>
                      <a:pt x="1628" y="600"/>
                    </a:cubicBezTo>
                    <a:cubicBezTo>
                      <a:pt x="1773" y="600"/>
                      <a:pt x="1894" y="703"/>
                      <a:pt x="1922" y="840"/>
                    </a:cubicBezTo>
                    <a:lnTo>
                      <a:pt x="1440" y="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11"/>
              <p:cNvSpPr>
                <a:spLocks/>
              </p:cNvSpPr>
              <p:nvPr/>
            </p:nvSpPr>
            <p:spPr bwMode="auto">
              <a:xfrm>
                <a:off x="3784600" y="3768725"/>
                <a:ext cx="101600" cy="74612"/>
              </a:xfrm>
              <a:custGeom>
                <a:avLst/>
                <a:gdLst>
                  <a:gd name="T0" fmla="*/ 468 w 492"/>
                  <a:gd name="T1" fmla="*/ 24 h 366"/>
                  <a:gd name="T2" fmla="*/ 384 w 492"/>
                  <a:gd name="T3" fmla="*/ 24 h 366"/>
                  <a:gd name="T4" fmla="*/ 186 w 492"/>
                  <a:gd name="T5" fmla="*/ 221 h 366"/>
                  <a:gd name="T6" fmla="*/ 108 w 492"/>
                  <a:gd name="T7" fmla="*/ 144 h 366"/>
                  <a:gd name="T8" fmla="*/ 24 w 492"/>
                  <a:gd name="T9" fmla="*/ 144 h 366"/>
                  <a:gd name="T10" fmla="*/ 24 w 492"/>
                  <a:gd name="T11" fmla="*/ 228 h 366"/>
                  <a:gd name="T12" fmla="*/ 144 w 492"/>
                  <a:gd name="T13" fmla="*/ 348 h 366"/>
                  <a:gd name="T14" fmla="*/ 186 w 492"/>
                  <a:gd name="T15" fmla="*/ 366 h 366"/>
                  <a:gd name="T16" fmla="*/ 228 w 492"/>
                  <a:gd name="T17" fmla="*/ 348 h 366"/>
                  <a:gd name="T18" fmla="*/ 468 w 492"/>
                  <a:gd name="T19" fmla="*/ 108 h 366"/>
                  <a:gd name="T20" fmla="*/ 468 w 492"/>
                  <a:gd name="T21" fmla="*/ 24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2" h="366">
                    <a:moveTo>
                      <a:pt x="468" y="24"/>
                    </a:moveTo>
                    <a:cubicBezTo>
                      <a:pt x="445" y="0"/>
                      <a:pt x="407" y="0"/>
                      <a:pt x="384" y="24"/>
                    </a:cubicBezTo>
                    <a:cubicBezTo>
                      <a:pt x="186" y="221"/>
                      <a:pt x="186" y="221"/>
                      <a:pt x="186" y="221"/>
                    </a:cubicBezTo>
                    <a:cubicBezTo>
                      <a:pt x="108" y="144"/>
                      <a:pt x="108" y="144"/>
                      <a:pt x="108" y="144"/>
                    </a:cubicBezTo>
                    <a:cubicBezTo>
                      <a:pt x="85" y="120"/>
                      <a:pt x="47" y="120"/>
                      <a:pt x="24" y="144"/>
                    </a:cubicBezTo>
                    <a:cubicBezTo>
                      <a:pt x="0" y="167"/>
                      <a:pt x="0" y="205"/>
                      <a:pt x="24" y="228"/>
                    </a:cubicBezTo>
                    <a:cubicBezTo>
                      <a:pt x="144" y="348"/>
                      <a:pt x="144" y="348"/>
                      <a:pt x="144" y="348"/>
                    </a:cubicBezTo>
                    <a:cubicBezTo>
                      <a:pt x="155" y="360"/>
                      <a:pt x="171" y="366"/>
                      <a:pt x="186" y="366"/>
                    </a:cubicBezTo>
                    <a:cubicBezTo>
                      <a:pt x="201" y="366"/>
                      <a:pt x="217" y="360"/>
                      <a:pt x="228" y="348"/>
                    </a:cubicBezTo>
                    <a:cubicBezTo>
                      <a:pt x="468" y="108"/>
                      <a:pt x="468" y="108"/>
                      <a:pt x="468" y="108"/>
                    </a:cubicBezTo>
                    <a:cubicBezTo>
                      <a:pt x="492" y="85"/>
                      <a:pt x="492" y="47"/>
                      <a:pt x="46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12"/>
              <p:cNvSpPr>
                <a:spLocks noEditPoints="1"/>
              </p:cNvSpPr>
              <p:nvPr/>
            </p:nvSpPr>
            <p:spPr bwMode="auto">
              <a:xfrm>
                <a:off x="3736975" y="3706813"/>
                <a:ext cx="198438" cy="198437"/>
              </a:xfrm>
              <a:custGeom>
                <a:avLst/>
                <a:gdLst>
                  <a:gd name="T0" fmla="*/ 480 w 964"/>
                  <a:gd name="T1" fmla="*/ 0 h 968"/>
                  <a:gd name="T2" fmla="*/ 0 w 964"/>
                  <a:gd name="T3" fmla="*/ 484 h 968"/>
                  <a:gd name="T4" fmla="*/ 480 w 964"/>
                  <a:gd name="T5" fmla="*/ 968 h 968"/>
                  <a:gd name="T6" fmla="*/ 964 w 964"/>
                  <a:gd name="T7" fmla="*/ 484 h 968"/>
                  <a:gd name="T8" fmla="*/ 480 w 964"/>
                  <a:gd name="T9" fmla="*/ 0 h 968"/>
                  <a:gd name="T10" fmla="*/ 480 w 964"/>
                  <a:gd name="T11" fmla="*/ 848 h 968"/>
                  <a:gd name="T12" fmla="*/ 120 w 964"/>
                  <a:gd name="T13" fmla="*/ 484 h 968"/>
                  <a:gd name="T14" fmla="*/ 480 w 964"/>
                  <a:gd name="T15" fmla="*/ 120 h 968"/>
                  <a:gd name="T16" fmla="*/ 844 w 964"/>
                  <a:gd name="T17" fmla="*/ 484 h 968"/>
                  <a:gd name="T18" fmla="*/ 480 w 964"/>
                  <a:gd name="T19" fmla="*/ 848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4" h="968">
                    <a:moveTo>
                      <a:pt x="480" y="0"/>
                    </a:moveTo>
                    <a:cubicBezTo>
                      <a:pt x="215" y="0"/>
                      <a:pt x="0" y="217"/>
                      <a:pt x="0" y="484"/>
                    </a:cubicBezTo>
                    <a:cubicBezTo>
                      <a:pt x="0" y="751"/>
                      <a:pt x="215" y="968"/>
                      <a:pt x="480" y="968"/>
                    </a:cubicBezTo>
                    <a:cubicBezTo>
                      <a:pt x="745" y="968"/>
                      <a:pt x="964" y="750"/>
                      <a:pt x="964" y="484"/>
                    </a:cubicBezTo>
                    <a:cubicBezTo>
                      <a:pt x="964" y="219"/>
                      <a:pt x="746" y="0"/>
                      <a:pt x="480" y="0"/>
                    </a:cubicBezTo>
                    <a:close/>
                    <a:moveTo>
                      <a:pt x="480" y="848"/>
                    </a:moveTo>
                    <a:cubicBezTo>
                      <a:pt x="281" y="848"/>
                      <a:pt x="120" y="685"/>
                      <a:pt x="120" y="484"/>
                    </a:cubicBezTo>
                    <a:cubicBezTo>
                      <a:pt x="120" y="283"/>
                      <a:pt x="281" y="120"/>
                      <a:pt x="480" y="120"/>
                    </a:cubicBezTo>
                    <a:cubicBezTo>
                      <a:pt x="677" y="120"/>
                      <a:pt x="844" y="287"/>
                      <a:pt x="844" y="484"/>
                    </a:cubicBezTo>
                    <a:cubicBezTo>
                      <a:pt x="844" y="681"/>
                      <a:pt x="677" y="848"/>
                      <a:pt x="48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6" name="Group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3897569"/>
            <a:ext cx="1281512" cy="487738"/>
            <a:chOff x="9912263" y="3897569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3" name="Freeform 52"/>
            <p:cNvSpPr/>
            <p:nvPr/>
          </p:nvSpPr>
          <p:spPr>
            <a:xfrm flipH="1">
              <a:off x="9912263" y="3897569"/>
              <a:ext cx="1281512" cy="487738"/>
            </a:xfrm>
            <a:custGeom>
              <a:avLst/>
              <a:gdLst>
                <a:gd name="connsiteX0" fmla="*/ 1281512 w 1281512"/>
                <a:gd name="connsiteY0" fmla="*/ 0 h 487738"/>
                <a:gd name="connsiteX1" fmla="*/ 256995 w 1281512"/>
                <a:gd name="connsiteY1" fmla="*/ 0 h 487738"/>
                <a:gd name="connsiteX2" fmla="*/ 256995 w 1281512"/>
                <a:gd name="connsiteY2" fmla="*/ 1323 h 487738"/>
                <a:gd name="connsiteX3" fmla="*/ 243869 w 1281512"/>
                <a:gd name="connsiteY3" fmla="*/ 0 h 487738"/>
                <a:gd name="connsiteX4" fmla="*/ 0 w 1281512"/>
                <a:gd name="connsiteY4" fmla="*/ 243869 h 487738"/>
                <a:gd name="connsiteX5" fmla="*/ 243869 w 1281512"/>
                <a:gd name="connsiteY5" fmla="*/ 487738 h 487738"/>
                <a:gd name="connsiteX6" fmla="*/ 256995 w 1281512"/>
                <a:gd name="connsiteY6" fmla="*/ 486415 h 487738"/>
                <a:gd name="connsiteX7" fmla="*/ 256995 w 1281512"/>
                <a:gd name="connsiteY7" fmla="*/ 487737 h 487738"/>
                <a:gd name="connsiteX8" fmla="*/ 1281512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1281512" y="0"/>
                  </a:moveTo>
                  <a:lnTo>
                    <a:pt x="256995" y="0"/>
                  </a:lnTo>
                  <a:lnTo>
                    <a:pt x="256995" y="1323"/>
                  </a:lnTo>
                  <a:lnTo>
                    <a:pt x="243869" y="0"/>
                  </a:lnTo>
                  <a:cubicBezTo>
                    <a:pt x="109184" y="0"/>
                    <a:pt x="0" y="109184"/>
                    <a:pt x="0" y="243869"/>
                  </a:cubicBezTo>
                  <a:cubicBezTo>
                    <a:pt x="0" y="378554"/>
                    <a:pt x="109184" y="487738"/>
                    <a:pt x="243869" y="487738"/>
                  </a:cubicBezTo>
                  <a:lnTo>
                    <a:pt x="256995" y="486415"/>
                  </a:lnTo>
                  <a:lnTo>
                    <a:pt x="256995" y="487737"/>
                  </a:lnTo>
                  <a:lnTo>
                    <a:pt x="1281512" y="487737"/>
                  </a:lnTo>
                  <a:close/>
                </a:path>
              </a:pathLst>
            </a:custGeom>
            <a:solidFill>
              <a:srgbClr val="4FD0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0813249" y="4076466"/>
              <a:ext cx="273316" cy="129944"/>
              <a:chOff x="4254500" y="2100263"/>
              <a:chExt cx="1906588" cy="906463"/>
            </a:xfrm>
          </p:grpSpPr>
          <p:sp>
            <p:nvSpPr>
              <p:cNvPr id="41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4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283" y="860212"/>
            <a:ext cx="8975028" cy="5521746"/>
          </a:xfrm>
          <a:prstGeom prst="rect">
            <a:avLst/>
          </a:prstGeom>
        </p:spPr>
      </p:pic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390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36" name="Rectangle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11960" y="1543243"/>
            <a:ext cx="5700304" cy="3554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365997" y="1689468"/>
            <a:ext cx="2825609" cy="39395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Represent the intensity or magnitude of data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Provides an immediate visual summary of information, allowing for quick identification of patterns, and trends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Identify trends and patterns, and highlight areas of interest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rgbClr val="00B0F0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55448" y="229154"/>
            <a:ext cx="725119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400" b="1" dirty="0">
                <a:solidFill>
                  <a:srgbClr val="FFFFFF"/>
                </a:solidFill>
                <a:latin typeface="+mj-lt"/>
              </a:rPr>
              <a:t>Heatmap Visualization of Global Natural Disasters from 2000 to current</a:t>
            </a:r>
          </a:p>
        </p:txBody>
      </p: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02222" y="1305849"/>
            <a:ext cx="3109074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81068" y="3621085"/>
            <a:ext cx="414478" cy="197058"/>
            <a:chOff x="4254500" y="2100263"/>
            <a:chExt cx="1906588" cy="906463"/>
          </a:xfrm>
        </p:grpSpPr>
        <p:sp>
          <p:nvSpPr>
            <p:cNvPr id="35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407E91-11BF-DCAC-E75D-4ABF487ED3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543243"/>
            <a:ext cx="5730003" cy="355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805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561F304-12A6-02A7-D4D7-1509975287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4251"/>
            <a:ext cx="6163056" cy="360374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FFEB80A-AF19-AE29-F450-51A989B90CCE}"/>
              </a:ext>
            </a:extLst>
          </p:cNvPr>
          <p:cNvSpPr txBox="1"/>
          <p:nvPr/>
        </p:nvSpPr>
        <p:spPr>
          <a:xfrm>
            <a:off x="0" y="3266967"/>
            <a:ext cx="111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2010s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7C5BC44-DD5C-CC60-6DDA-1F95CA721F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010" y="3266967"/>
            <a:ext cx="6031990" cy="35910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6394739-376B-9DE9-3256-45A6A5DF021B}"/>
              </a:ext>
            </a:extLst>
          </p:cNvPr>
          <p:cNvSpPr txBox="1"/>
          <p:nvPr/>
        </p:nvSpPr>
        <p:spPr>
          <a:xfrm>
            <a:off x="6166103" y="3254251"/>
            <a:ext cx="14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2020s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11D94EA-D41B-B633-CC19-1E764E68FC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010" y="-24379"/>
            <a:ext cx="6031990" cy="32786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6BD35BF-0CB4-D83F-DDA3-20472D52145E}"/>
              </a:ext>
            </a:extLst>
          </p:cNvPr>
          <p:cNvSpPr txBox="1"/>
          <p:nvPr/>
        </p:nvSpPr>
        <p:spPr>
          <a:xfrm>
            <a:off x="6160010" y="0"/>
            <a:ext cx="1216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2000s</a:t>
            </a:r>
          </a:p>
        </p:txBody>
      </p:sp>
      <p:pic>
        <p:nvPicPr>
          <p:cNvPr id="1026" name="Picture 2" descr="Alaska crumbled road earthquake">
            <a:extLst>
              <a:ext uri="{FF2B5EF4-FFF2-40B4-BE49-F238E27FC236}">
                <a16:creationId xmlns:a16="http://schemas.microsoft.com/office/drawing/2014/main" id="{EE49C698-1660-6818-6D2E-C86913BB3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294" y="-1"/>
            <a:ext cx="6138293" cy="32786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5F4A1CD-75C2-9CB7-CDC1-FA8A84FBC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4676" y="-2"/>
            <a:ext cx="6163056" cy="200231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00B050"/>
                </a:solidFill>
              </a:rPr>
              <a:t>Earthquakes</a:t>
            </a:r>
            <a:br>
              <a:rPr lang="en-US" sz="6000" dirty="0">
                <a:solidFill>
                  <a:srgbClr val="00B050"/>
                </a:solidFill>
              </a:rPr>
            </a:br>
            <a:r>
              <a:rPr lang="en-US" sz="2400" dirty="0">
                <a:solidFill>
                  <a:srgbClr val="00B050"/>
                </a:solidFill>
              </a:rPr>
              <a:t>(2000 to current)</a:t>
            </a:r>
            <a:br>
              <a:rPr lang="en-US" sz="4400" dirty="0">
                <a:solidFill>
                  <a:srgbClr val="00B050"/>
                </a:solidFill>
              </a:rPr>
            </a:b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 txBox="1">
            <a:spLocks/>
          </p:cNvSpPr>
          <p:nvPr/>
        </p:nvSpPr>
        <p:spPr>
          <a:xfrm>
            <a:off x="483436" y="369332"/>
            <a:ext cx="3200400" cy="1836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A99E2C-9926-C6DF-B597-40ADCEE95590}"/>
              </a:ext>
            </a:extLst>
          </p:cNvPr>
          <p:cNvSpPr txBox="1"/>
          <p:nvPr/>
        </p:nvSpPr>
        <p:spPr>
          <a:xfrm>
            <a:off x="-32110" y="2779789"/>
            <a:ext cx="5964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https://cms.accuweather.com/wp-content/uploads/2018/12/alaska-crumbled-road-earthquake-1.jpg?w=632</a:t>
            </a:r>
          </a:p>
        </p:txBody>
      </p:sp>
    </p:spTree>
    <p:extLst>
      <p:ext uri="{BB962C8B-B14F-4D97-AF65-F5344CB8AC3E}">
        <p14:creationId xmlns:p14="http://schemas.microsoft.com/office/powerpoint/2010/main" val="2219398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81040A-FD73-A663-C595-1730580C69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6" b="-723"/>
          <a:stretch/>
        </p:blipFill>
        <p:spPr>
          <a:xfrm>
            <a:off x="6248439" y="-14692"/>
            <a:ext cx="5943561" cy="3353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4D776B-3E5B-B47C-FA02-368C5232A1C9}"/>
              </a:ext>
            </a:extLst>
          </p:cNvPr>
          <p:cNvSpPr txBox="1"/>
          <p:nvPr/>
        </p:nvSpPr>
        <p:spPr>
          <a:xfrm>
            <a:off x="6242343" y="-33087"/>
            <a:ext cx="111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2000s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AF48F6-907C-3943-239F-5C9A07EAA6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59416"/>
            <a:ext cx="6242343" cy="3598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E2DC53-6C0C-5FF6-BC78-CF3DCAE35F55}"/>
              </a:ext>
            </a:extLst>
          </p:cNvPr>
          <p:cNvSpPr txBox="1"/>
          <p:nvPr/>
        </p:nvSpPr>
        <p:spPr>
          <a:xfrm>
            <a:off x="78510" y="3353821"/>
            <a:ext cx="1119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2010s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62F502-E852-5345-BC4A-8E89B31D2F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342" y="3292504"/>
            <a:ext cx="5946610" cy="3598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9EA2A1-B547-83CD-587E-ABEE8982C159}"/>
              </a:ext>
            </a:extLst>
          </p:cNvPr>
          <p:cNvSpPr txBox="1"/>
          <p:nvPr/>
        </p:nvSpPr>
        <p:spPr>
          <a:xfrm>
            <a:off x="6242343" y="3292504"/>
            <a:ext cx="111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2020s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70E581-AEA4-5095-D662-D88FB53A36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" y="0"/>
            <a:ext cx="6239295" cy="3292504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0F17F77-B58B-F23E-B138-F0F381C0EEC6}"/>
              </a:ext>
            </a:extLst>
          </p:cNvPr>
          <p:cNvSpPr txBox="1">
            <a:spLocks/>
          </p:cNvSpPr>
          <p:nvPr/>
        </p:nvSpPr>
        <p:spPr>
          <a:xfrm>
            <a:off x="9142" y="-14692"/>
            <a:ext cx="6242343" cy="1391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rgbClr val="FFFF00"/>
                </a:solidFill>
              </a:rPr>
              <a:t>Tsunamis</a:t>
            </a:r>
            <a:br>
              <a:rPr lang="en-US" sz="3600" dirty="0">
                <a:solidFill>
                  <a:srgbClr val="FFFF00"/>
                </a:solidFill>
              </a:rPr>
            </a:br>
            <a:r>
              <a:rPr lang="en-US" sz="2400" dirty="0">
                <a:solidFill>
                  <a:srgbClr val="FFFF00"/>
                </a:solidFill>
              </a:rPr>
              <a:t>(2000 to current)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1F4B38-1BB4-2255-7F63-1D073CF5FF7C}"/>
              </a:ext>
            </a:extLst>
          </p:cNvPr>
          <p:cNvSpPr txBox="1"/>
          <p:nvPr/>
        </p:nvSpPr>
        <p:spPr>
          <a:xfrm>
            <a:off x="-6098" y="2822352"/>
            <a:ext cx="6239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https://appliedsciences.nasa.gov/sites/default/files/styles/homepage_hero/public/2021-03/tsunami-hires.jpg.webp?itok=XMQ24DFx</a:t>
            </a:r>
          </a:p>
        </p:txBody>
      </p:sp>
    </p:spTree>
    <p:extLst>
      <p:ext uri="{BB962C8B-B14F-4D97-AF65-F5344CB8AC3E}">
        <p14:creationId xmlns:p14="http://schemas.microsoft.com/office/powerpoint/2010/main" val="662312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B25C68-390E-60A0-1C99-75AF8A3F3C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990" y="-17119"/>
            <a:ext cx="6309629" cy="32881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B83343-4D73-A70E-A507-AE21E10967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8144"/>
            <a:ext cx="5904775" cy="35634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7BE3228-0FAF-1F29-2FD7-DC4647650900}"/>
              </a:ext>
            </a:extLst>
          </p:cNvPr>
          <p:cNvSpPr txBox="1"/>
          <p:nvPr/>
        </p:nvSpPr>
        <p:spPr>
          <a:xfrm>
            <a:off x="-22405" y="3291602"/>
            <a:ext cx="1119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2010s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AA6B81E-4C48-88A9-0AA5-CCEAB1B2BB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659" y="3288144"/>
            <a:ext cx="6360293" cy="36146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1373C9E-0677-0954-07C7-F094CD5D95D4}"/>
              </a:ext>
            </a:extLst>
          </p:cNvPr>
          <p:cNvSpPr txBox="1"/>
          <p:nvPr/>
        </p:nvSpPr>
        <p:spPr>
          <a:xfrm>
            <a:off x="5904775" y="3322380"/>
            <a:ext cx="111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2020s</a:t>
            </a:r>
          </a:p>
        </p:txBody>
      </p:sp>
      <p:pic>
        <p:nvPicPr>
          <p:cNvPr id="3074" name="Picture 2" descr="Erta Ale Volcano Ethiopia">
            <a:extLst>
              <a:ext uri="{FF2B5EF4-FFF2-40B4-BE49-F238E27FC236}">
                <a16:creationId xmlns:a16="http://schemas.microsoft.com/office/drawing/2014/main" id="{FF1D17EE-912C-3860-5F26-CC6917C88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405" y="6366"/>
            <a:ext cx="5904775" cy="327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B0C9B3-FD98-CA96-0FF0-4C63BFB762D4}"/>
              </a:ext>
            </a:extLst>
          </p:cNvPr>
          <p:cNvSpPr txBox="1"/>
          <p:nvPr/>
        </p:nvSpPr>
        <p:spPr>
          <a:xfrm>
            <a:off x="65988" y="6365"/>
            <a:ext cx="5052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Volcanos</a:t>
            </a:r>
            <a:br>
              <a:rPr lang="en-US" sz="2800" dirty="0">
                <a:solidFill>
                  <a:srgbClr val="FFFF00"/>
                </a:solidFill>
              </a:rPr>
            </a:br>
            <a:r>
              <a:rPr lang="en-US" dirty="0">
                <a:solidFill>
                  <a:srgbClr val="FFFF00"/>
                </a:solidFill>
              </a:rPr>
              <a:t>(2000 to current)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9C5531-D9A6-DA85-4FBE-165A9E045B03}"/>
              </a:ext>
            </a:extLst>
          </p:cNvPr>
          <p:cNvSpPr txBox="1"/>
          <p:nvPr/>
        </p:nvSpPr>
        <p:spPr>
          <a:xfrm>
            <a:off x="-25454" y="2850892"/>
            <a:ext cx="58480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https://imageio.forbes.com/specials-images/imageserve/60709b65ba4f467ef8aa94c9/Erta-Ale-Volcano-Ethiopia/960x0.jpg?format=jpg&amp;width=1440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0F1664-303B-501A-A1D4-48BF3228679A}"/>
              </a:ext>
            </a:extLst>
          </p:cNvPr>
          <p:cNvSpPr txBox="1"/>
          <p:nvPr/>
        </p:nvSpPr>
        <p:spPr>
          <a:xfrm>
            <a:off x="5853990" y="-13514"/>
            <a:ext cx="111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2000s</a:t>
            </a:r>
          </a:p>
        </p:txBody>
      </p:sp>
    </p:spTree>
    <p:extLst>
      <p:ext uri="{BB962C8B-B14F-4D97-AF65-F5344CB8AC3E}">
        <p14:creationId xmlns:p14="http://schemas.microsoft.com/office/powerpoint/2010/main" val="3741078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4666"/>
            <a:ext cx="5273965" cy="1577459"/>
          </a:xfrm>
        </p:spPr>
        <p:txBody>
          <a:bodyPr>
            <a:normAutofit fontScale="90000"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Combination of Earthquake, Tsunami and Volcanos in each decade</a:t>
            </a:r>
            <a:br>
              <a:rPr lang="en-US" sz="1800" b="1" dirty="0">
                <a:solidFill>
                  <a:schemeClr val="tx2"/>
                </a:solidFill>
              </a:rPr>
            </a:br>
            <a:br>
              <a:rPr lang="en-US" sz="1800" b="1" dirty="0">
                <a:solidFill>
                  <a:schemeClr val="tx2"/>
                </a:solidFill>
              </a:rPr>
            </a:br>
            <a:r>
              <a:rPr lang="en-US" sz="1800" b="1" dirty="0">
                <a:solidFill>
                  <a:schemeClr val="tx2"/>
                </a:solidFill>
              </a:rPr>
              <a:t>The frequencies of each disaster:</a:t>
            </a:r>
            <a:br>
              <a:rPr lang="en-US" sz="1800" b="1" dirty="0">
                <a:solidFill>
                  <a:schemeClr val="tx2"/>
                </a:solidFill>
              </a:rPr>
            </a:br>
            <a:r>
              <a:rPr lang="en-US" sz="1800" b="1" dirty="0">
                <a:solidFill>
                  <a:schemeClr val="tx2"/>
                </a:solidFill>
              </a:rPr>
              <a:t>- </a:t>
            </a:r>
            <a:r>
              <a:rPr lang="en-US" sz="1600" b="1" dirty="0">
                <a:solidFill>
                  <a:schemeClr val="tx2"/>
                </a:solidFill>
              </a:rPr>
              <a:t>Central America</a:t>
            </a:r>
            <a:br>
              <a:rPr lang="en-US" sz="1600" b="1" dirty="0">
                <a:solidFill>
                  <a:schemeClr val="tx2"/>
                </a:solidFill>
              </a:rPr>
            </a:br>
            <a:r>
              <a:rPr lang="en-US" sz="1600" b="1" dirty="0">
                <a:solidFill>
                  <a:schemeClr val="tx2"/>
                </a:solidFill>
              </a:rPr>
              <a:t>- Japan South </a:t>
            </a:r>
            <a:br>
              <a:rPr lang="en-US" sz="1600" b="1" dirty="0">
                <a:solidFill>
                  <a:schemeClr val="tx2"/>
                </a:solidFill>
              </a:rPr>
            </a:br>
            <a:r>
              <a:rPr lang="en-US" sz="1600" b="1" dirty="0">
                <a:solidFill>
                  <a:schemeClr val="tx2"/>
                </a:solidFill>
              </a:rPr>
              <a:t>- China Sea and East China Sea and </a:t>
            </a:r>
            <a:br>
              <a:rPr lang="en-US" sz="1600" b="1" dirty="0">
                <a:solidFill>
                  <a:schemeClr val="tx2"/>
                </a:solidFill>
              </a:rPr>
            </a:br>
            <a:r>
              <a:rPr lang="en-US" sz="1600" b="1" dirty="0">
                <a:solidFill>
                  <a:schemeClr val="tx2"/>
                </a:solidFill>
              </a:rPr>
              <a:t>- Indian Ocean (Indonesia)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7231EF-A015-4FD6-B7F6-36DF26284D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164" y="3177308"/>
            <a:ext cx="6711786" cy="37254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2F15C0-B898-751E-2D12-53DD463AB1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964" y="1"/>
            <a:ext cx="6918036" cy="31773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EF0775-158B-05AC-F435-0EB659E3A9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177306"/>
            <a:ext cx="5477165" cy="37030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C0341C-B968-EBBB-EA42-2D5491898399}"/>
              </a:ext>
            </a:extLst>
          </p:cNvPr>
          <p:cNvSpPr txBox="1"/>
          <p:nvPr/>
        </p:nvSpPr>
        <p:spPr>
          <a:xfrm>
            <a:off x="5292437" y="0"/>
            <a:ext cx="109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2000s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98A9E5-D2BD-8C09-5139-72DC35521075}"/>
              </a:ext>
            </a:extLst>
          </p:cNvPr>
          <p:cNvSpPr txBox="1"/>
          <p:nvPr/>
        </p:nvSpPr>
        <p:spPr>
          <a:xfrm>
            <a:off x="96983" y="3195716"/>
            <a:ext cx="109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2010s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498133-0A75-F24B-ED74-C57004068384}"/>
              </a:ext>
            </a:extLst>
          </p:cNvPr>
          <p:cNvSpPr txBox="1"/>
          <p:nvPr/>
        </p:nvSpPr>
        <p:spPr>
          <a:xfrm>
            <a:off x="5546916" y="3200970"/>
            <a:ext cx="109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2020s</a:t>
            </a:r>
          </a:p>
        </p:txBody>
      </p:sp>
    </p:spTree>
    <p:extLst>
      <p:ext uri="{BB962C8B-B14F-4D97-AF65-F5344CB8AC3E}">
        <p14:creationId xmlns:p14="http://schemas.microsoft.com/office/powerpoint/2010/main" val="3370404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EC590B-3306-47E9-BD67-97F3F7616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2" name="Color">
              <a:extLst>
                <a:ext uri="{FF2B5EF4-FFF2-40B4-BE49-F238E27FC236}">
                  <a16:creationId xmlns:a16="http://schemas.microsoft.com/office/drawing/2014/main" id="{54F87DBC-E43C-4CE4-A8C5-61E3D6819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CD39A88A-7F84-4ACA-877B-E28BC26CD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7AAF5E-1692-48C9-98FB-6432BF0B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36A26D-E71D-4663-B197-8B7BFA37A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821CEB-DA96-4952-93B9-81F9C42BA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8C8EDE0-D69B-4F65-9AB7-DDE7EAD78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46F0982-BF10-4BF6-842A-F631654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B313509-2128-42CA-81B6-C9EC23E4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589188C-E06E-4F8A-BDD1-02ADF140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B4E610F-FCD0-483F-B9F2-6DF2C28F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19C6CD4A-628F-1369-57C4-01FEA9E5C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8" y="666351"/>
            <a:ext cx="10558405" cy="30443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Layered Map</a:t>
            </a:r>
          </a:p>
        </p:txBody>
      </p:sp>
    </p:spTree>
    <p:extLst>
      <p:ext uri="{BB962C8B-B14F-4D97-AF65-F5344CB8AC3E}">
        <p14:creationId xmlns:p14="http://schemas.microsoft.com/office/powerpoint/2010/main" val="839685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2859"/>
            <a:ext cx="609600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010673"/>
            <a:ext cx="1281512" cy="487738"/>
            <a:chOff x="9912263" y="2010673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5" name="Freeform 54"/>
            <p:cNvSpPr/>
            <p:nvPr/>
          </p:nvSpPr>
          <p:spPr>
            <a:xfrm>
              <a:off x="9912263" y="2010673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303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73" name="Group 72"/>
            <p:cNvGrpSpPr/>
            <p:nvPr/>
          </p:nvGrpSpPr>
          <p:grpSpPr>
            <a:xfrm flipH="1">
              <a:off x="10838597" y="2143232"/>
              <a:ext cx="222620" cy="222620"/>
              <a:chOff x="1389063" y="3748088"/>
              <a:chExt cx="336550" cy="336550"/>
            </a:xfrm>
            <a:solidFill>
              <a:schemeClr val="bg1"/>
            </a:solidFill>
          </p:grpSpPr>
          <p:sp>
            <p:nvSpPr>
              <p:cNvPr id="74" name="Freeform 5"/>
              <p:cNvSpPr>
                <a:spLocks/>
              </p:cNvSpPr>
              <p:nvPr/>
            </p:nvSpPr>
            <p:spPr bwMode="auto">
              <a:xfrm>
                <a:off x="1547813" y="3787776"/>
                <a:ext cx="58738" cy="60325"/>
              </a:xfrm>
              <a:custGeom>
                <a:avLst/>
                <a:gdLst>
                  <a:gd name="T0" fmla="*/ 300 w 360"/>
                  <a:gd name="T1" fmla="*/ 244 h 364"/>
                  <a:gd name="T2" fmla="*/ 120 w 360"/>
                  <a:gd name="T3" fmla="*/ 244 h 364"/>
                  <a:gd name="T4" fmla="*/ 120 w 360"/>
                  <a:gd name="T5" fmla="*/ 60 h 364"/>
                  <a:gd name="T6" fmla="*/ 60 w 360"/>
                  <a:gd name="T7" fmla="*/ 0 h 364"/>
                  <a:gd name="T8" fmla="*/ 0 w 360"/>
                  <a:gd name="T9" fmla="*/ 60 h 364"/>
                  <a:gd name="T10" fmla="*/ 0 w 360"/>
                  <a:gd name="T11" fmla="*/ 304 h 364"/>
                  <a:gd name="T12" fmla="*/ 60 w 360"/>
                  <a:gd name="T13" fmla="*/ 364 h 364"/>
                  <a:gd name="T14" fmla="*/ 300 w 360"/>
                  <a:gd name="T15" fmla="*/ 364 h 364"/>
                  <a:gd name="T16" fmla="*/ 360 w 360"/>
                  <a:gd name="T17" fmla="*/ 304 h 364"/>
                  <a:gd name="T18" fmla="*/ 300 w 360"/>
                  <a:gd name="T19" fmla="*/ 244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4">
                    <a:moveTo>
                      <a:pt x="300" y="244"/>
                    </a:moveTo>
                    <a:cubicBezTo>
                      <a:pt x="120" y="244"/>
                      <a:pt x="120" y="244"/>
                      <a:pt x="120" y="244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4"/>
                      <a:pt x="0" y="304"/>
                      <a:pt x="0" y="304"/>
                    </a:cubicBezTo>
                    <a:cubicBezTo>
                      <a:pt x="0" y="337"/>
                      <a:pt x="27" y="364"/>
                      <a:pt x="60" y="364"/>
                    </a:cubicBezTo>
                    <a:cubicBezTo>
                      <a:pt x="300" y="364"/>
                      <a:pt x="300" y="364"/>
                      <a:pt x="300" y="364"/>
                    </a:cubicBezTo>
                    <a:cubicBezTo>
                      <a:pt x="333" y="364"/>
                      <a:pt x="360" y="337"/>
                      <a:pt x="360" y="304"/>
                    </a:cubicBezTo>
                    <a:cubicBezTo>
                      <a:pt x="360" y="271"/>
                      <a:pt x="333" y="244"/>
                      <a:pt x="300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6"/>
              <p:cNvSpPr>
                <a:spLocks noEditPoints="1"/>
              </p:cNvSpPr>
              <p:nvPr/>
            </p:nvSpPr>
            <p:spPr bwMode="auto">
              <a:xfrm>
                <a:off x="1389063" y="3748088"/>
                <a:ext cx="336550" cy="336550"/>
              </a:xfrm>
              <a:custGeom>
                <a:avLst/>
                <a:gdLst>
                  <a:gd name="T0" fmla="*/ 1808 w 2048"/>
                  <a:gd name="T1" fmla="*/ 1454 h 2048"/>
                  <a:gd name="T2" fmla="*/ 1808 w 2048"/>
                  <a:gd name="T3" fmla="*/ 1388 h 2048"/>
                  <a:gd name="T4" fmla="*/ 1628 w 2048"/>
                  <a:gd name="T5" fmla="*/ 1208 h 2048"/>
                  <a:gd name="T6" fmla="*/ 1084 w 2048"/>
                  <a:gd name="T7" fmla="*/ 1208 h 2048"/>
                  <a:gd name="T8" fmla="*/ 1084 w 2048"/>
                  <a:gd name="T9" fmla="*/ 1085 h 2048"/>
                  <a:gd name="T10" fmla="*/ 1564 w 2048"/>
                  <a:gd name="T11" fmla="*/ 544 h 2048"/>
                  <a:gd name="T12" fmla="*/ 1024 w 2048"/>
                  <a:gd name="T13" fmla="*/ 0 h 2048"/>
                  <a:gd name="T14" fmla="*/ 484 w 2048"/>
                  <a:gd name="T15" fmla="*/ 544 h 2048"/>
                  <a:gd name="T16" fmla="*/ 964 w 2048"/>
                  <a:gd name="T17" fmla="*/ 1085 h 2048"/>
                  <a:gd name="T18" fmla="*/ 964 w 2048"/>
                  <a:gd name="T19" fmla="*/ 1208 h 2048"/>
                  <a:gd name="T20" fmla="*/ 420 w 2048"/>
                  <a:gd name="T21" fmla="*/ 1208 h 2048"/>
                  <a:gd name="T22" fmla="*/ 240 w 2048"/>
                  <a:gd name="T23" fmla="*/ 1388 h 2048"/>
                  <a:gd name="T24" fmla="*/ 240 w 2048"/>
                  <a:gd name="T25" fmla="*/ 1454 h 2048"/>
                  <a:gd name="T26" fmla="*/ 0 w 2048"/>
                  <a:gd name="T27" fmla="*/ 1748 h 2048"/>
                  <a:gd name="T28" fmla="*/ 300 w 2048"/>
                  <a:gd name="T29" fmla="*/ 2048 h 2048"/>
                  <a:gd name="T30" fmla="*/ 600 w 2048"/>
                  <a:gd name="T31" fmla="*/ 1748 h 2048"/>
                  <a:gd name="T32" fmla="*/ 360 w 2048"/>
                  <a:gd name="T33" fmla="*/ 1454 h 2048"/>
                  <a:gd name="T34" fmla="*/ 360 w 2048"/>
                  <a:gd name="T35" fmla="*/ 1388 h 2048"/>
                  <a:gd name="T36" fmla="*/ 420 w 2048"/>
                  <a:gd name="T37" fmla="*/ 1328 h 2048"/>
                  <a:gd name="T38" fmla="*/ 964 w 2048"/>
                  <a:gd name="T39" fmla="*/ 1328 h 2048"/>
                  <a:gd name="T40" fmla="*/ 964 w 2048"/>
                  <a:gd name="T41" fmla="*/ 1454 h 2048"/>
                  <a:gd name="T42" fmla="*/ 724 w 2048"/>
                  <a:gd name="T43" fmla="*/ 1748 h 2048"/>
                  <a:gd name="T44" fmla="*/ 1024 w 2048"/>
                  <a:gd name="T45" fmla="*/ 2048 h 2048"/>
                  <a:gd name="T46" fmla="*/ 1324 w 2048"/>
                  <a:gd name="T47" fmla="*/ 1748 h 2048"/>
                  <a:gd name="T48" fmla="*/ 1084 w 2048"/>
                  <a:gd name="T49" fmla="*/ 1454 h 2048"/>
                  <a:gd name="T50" fmla="*/ 1084 w 2048"/>
                  <a:gd name="T51" fmla="*/ 1328 h 2048"/>
                  <a:gd name="T52" fmla="*/ 1628 w 2048"/>
                  <a:gd name="T53" fmla="*/ 1328 h 2048"/>
                  <a:gd name="T54" fmla="*/ 1688 w 2048"/>
                  <a:gd name="T55" fmla="*/ 1388 h 2048"/>
                  <a:gd name="T56" fmla="*/ 1688 w 2048"/>
                  <a:gd name="T57" fmla="*/ 1454 h 2048"/>
                  <a:gd name="T58" fmla="*/ 1448 w 2048"/>
                  <a:gd name="T59" fmla="*/ 1748 h 2048"/>
                  <a:gd name="T60" fmla="*/ 1748 w 2048"/>
                  <a:gd name="T61" fmla="*/ 2048 h 2048"/>
                  <a:gd name="T62" fmla="*/ 2048 w 2048"/>
                  <a:gd name="T63" fmla="*/ 1748 h 2048"/>
                  <a:gd name="T64" fmla="*/ 1808 w 2048"/>
                  <a:gd name="T65" fmla="*/ 1454 h 2048"/>
                  <a:gd name="T66" fmla="*/ 480 w 2048"/>
                  <a:gd name="T67" fmla="*/ 1748 h 2048"/>
                  <a:gd name="T68" fmla="*/ 300 w 2048"/>
                  <a:gd name="T69" fmla="*/ 1928 h 2048"/>
                  <a:gd name="T70" fmla="*/ 120 w 2048"/>
                  <a:gd name="T71" fmla="*/ 1748 h 2048"/>
                  <a:gd name="T72" fmla="*/ 300 w 2048"/>
                  <a:gd name="T73" fmla="*/ 1568 h 2048"/>
                  <a:gd name="T74" fmla="*/ 480 w 2048"/>
                  <a:gd name="T75" fmla="*/ 1748 h 2048"/>
                  <a:gd name="T76" fmla="*/ 1204 w 2048"/>
                  <a:gd name="T77" fmla="*/ 1748 h 2048"/>
                  <a:gd name="T78" fmla="*/ 1024 w 2048"/>
                  <a:gd name="T79" fmla="*/ 1928 h 2048"/>
                  <a:gd name="T80" fmla="*/ 844 w 2048"/>
                  <a:gd name="T81" fmla="*/ 1748 h 2048"/>
                  <a:gd name="T82" fmla="*/ 1024 w 2048"/>
                  <a:gd name="T83" fmla="*/ 1568 h 2048"/>
                  <a:gd name="T84" fmla="*/ 1204 w 2048"/>
                  <a:gd name="T85" fmla="*/ 1748 h 2048"/>
                  <a:gd name="T86" fmla="*/ 1024 w 2048"/>
                  <a:gd name="T87" fmla="*/ 968 h 2048"/>
                  <a:gd name="T88" fmla="*/ 604 w 2048"/>
                  <a:gd name="T89" fmla="*/ 544 h 2048"/>
                  <a:gd name="T90" fmla="*/ 1024 w 2048"/>
                  <a:gd name="T91" fmla="*/ 120 h 2048"/>
                  <a:gd name="T92" fmla="*/ 1444 w 2048"/>
                  <a:gd name="T93" fmla="*/ 544 h 2048"/>
                  <a:gd name="T94" fmla="*/ 1024 w 2048"/>
                  <a:gd name="T95" fmla="*/ 968 h 2048"/>
                  <a:gd name="T96" fmla="*/ 1748 w 2048"/>
                  <a:gd name="T97" fmla="*/ 1928 h 2048"/>
                  <a:gd name="T98" fmla="*/ 1568 w 2048"/>
                  <a:gd name="T99" fmla="*/ 1748 h 2048"/>
                  <a:gd name="T100" fmla="*/ 1748 w 2048"/>
                  <a:gd name="T101" fmla="*/ 1568 h 2048"/>
                  <a:gd name="T102" fmla="*/ 1928 w 2048"/>
                  <a:gd name="T103" fmla="*/ 1748 h 2048"/>
                  <a:gd name="T104" fmla="*/ 1748 w 2048"/>
                  <a:gd name="T105" fmla="*/ 1928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48" h="2048">
                    <a:moveTo>
                      <a:pt x="1808" y="1454"/>
                    </a:moveTo>
                    <a:cubicBezTo>
                      <a:pt x="1808" y="1388"/>
                      <a:pt x="1808" y="1388"/>
                      <a:pt x="1808" y="1388"/>
                    </a:cubicBezTo>
                    <a:cubicBezTo>
                      <a:pt x="1808" y="1289"/>
                      <a:pt x="1727" y="1208"/>
                      <a:pt x="1628" y="1208"/>
                    </a:cubicBezTo>
                    <a:cubicBezTo>
                      <a:pt x="1084" y="1208"/>
                      <a:pt x="1084" y="1208"/>
                      <a:pt x="1084" y="1208"/>
                    </a:cubicBezTo>
                    <a:cubicBezTo>
                      <a:pt x="1084" y="1085"/>
                      <a:pt x="1084" y="1085"/>
                      <a:pt x="1084" y="1085"/>
                    </a:cubicBezTo>
                    <a:cubicBezTo>
                      <a:pt x="1354" y="1054"/>
                      <a:pt x="1564" y="824"/>
                      <a:pt x="1564" y="544"/>
                    </a:cubicBezTo>
                    <a:cubicBezTo>
                      <a:pt x="1564" y="244"/>
                      <a:pt x="1322" y="0"/>
                      <a:pt x="1024" y="0"/>
                    </a:cubicBezTo>
                    <a:cubicBezTo>
                      <a:pt x="726" y="0"/>
                      <a:pt x="484" y="244"/>
                      <a:pt x="484" y="544"/>
                    </a:cubicBezTo>
                    <a:cubicBezTo>
                      <a:pt x="484" y="824"/>
                      <a:pt x="694" y="1054"/>
                      <a:pt x="964" y="1085"/>
                    </a:cubicBezTo>
                    <a:cubicBezTo>
                      <a:pt x="964" y="1208"/>
                      <a:pt x="964" y="1208"/>
                      <a:pt x="964" y="1208"/>
                    </a:cubicBezTo>
                    <a:cubicBezTo>
                      <a:pt x="420" y="1208"/>
                      <a:pt x="420" y="1208"/>
                      <a:pt x="420" y="1208"/>
                    </a:cubicBezTo>
                    <a:cubicBezTo>
                      <a:pt x="321" y="1208"/>
                      <a:pt x="240" y="1289"/>
                      <a:pt x="240" y="1388"/>
                    </a:cubicBezTo>
                    <a:cubicBezTo>
                      <a:pt x="240" y="1454"/>
                      <a:pt x="240" y="1454"/>
                      <a:pt x="240" y="1454"/>
                    </a:cubicBezTo>
                    <a:cubicBezTo>
                      <a:pt x="103" y="1482"/>
                      <a:pt x="0" y="1603"/>
                      <a:pt x="0" y="1748"/>
                    </a:cubicBezTo>
                    <a:cubicBezTo>
                      <a:pt x="0" y="1913"/>
                      <a:pt x="135" y="2048"/>
                      <a:pt x="300" y="2048"/>
                    </a:cubicBezTo>
                    <a:cubicBezTo>
                      <a:pt x="465" y="2048"/>
                      <a:pt x="600" y="1913"/>
                      <a:pt x="600" y="1748"/>
                    </a:cubicBezTo>
                    <a:cubicBezTo>
                      <a:pt x="600" y="1603"/>
                      <a:pt x="497" y="1482"/>
                      <a:pt x="360" y="1454"/>
                    </a:cubicBezTo>
                    <a:cubicBezTo>
                      <a:pt x="360" y="1388"/>
                      <a:pt x="360" y="1388"/>
                      <a:pt x="360" y="1388"/>
                    </a:cubicBezTo>
                    <a:cubicBezTo>
                      <a:pt x="360" y="1355"/>
                      <a:pt x="387" y="1328"/>
                      <a:pt x="420" y="1328"/>
                    </a:cubicBezTo>
                    <a:cubicBezTo>
                      <a:pt x="964" y="1328"/>
                      <a:pt x="964" y="1328"/>
                      <a:pt x="964" y="1328"/>
                    </a:cubicBezTo>
                    <a:cubicBezTo>
                      <a:pt x="964" y="1454"/>
                      <a:pt x="964" y="1454"/>
                      <a:pt x="964" y="1454"/>
                    </a:cubicBezTo>
                    <a:cubicBezTo>
                      <a:pt x="827" y="1482"/>
                      <a:pt x="724" y="1603"/>
                      <a:pt x="724" y="1748"/>
                    </a:cubicBezTo>
                    <a:cubicBezTo>
                      <a:pt x="724" y="1913"/>
                      <a:pt x="859" y="2048"/>
                      <a:pt x="1024" y="2048"/>
                    </a:cubicBezTo>
                    <a:cubicBezTo>
                      <a:pt x="1189" y="2048"/>
                      <a:pt x="1324" y="1913"/>
                      <a:pt x="1324" y="1748"/>
                    </a:cubicBezTo>
                    <a:cubicBezTo>
                      <a:pt x="1324" y="1603"/>
                      <a:pt x="1221" y="1482"/>
                      <a:pt x="1084" y="1454"/>
                    </a:cubicBezTo>
                    <a:cubicBezTo>
                      <a:pt x="1084" y="1328"/>
                      <a:pt x="1084" y="1328"/>
                      <a:pt x="1084" y="1328"/>
                    </a:cubicBezTo>
                    <a:cubicBezTo>
                      <a:pt x="1628" y="1328"/>
                      <a:pt x="1628" y="1328"/>
                      <a:pt x="1628" y="1328"/>
                    </a:cubicBezTo>
                    <a:cubicBezTo>
                      <a:pt x="1661" y="1328"/>
                      <a:pt x="1688" y="1355"/>
                      <a:pt x="1688" y="1388"/>
                    </a:cubicBezTo>
                    <a:cubicBezTo>
                      <a:pt x="1688" y="1454"/>
                      <a:pt x="1688" y="1454"/>
                      <a:pt x="1688" y="1454"/>
                    </a:cubicBezTo>
                    <a:cubicBezTo>
                      <a:pt x="1551" y="1482"/>
                      <a:pt x="1448" y="1603"/>
                      <a:pt x="1448" y="1748"/>
                    </a:cubicBezTo>
                    <a:cubicBezTo>
                      <a:pt x="1448" y="1913"/>
                      <a:pt x="1583" y="2048"/>
                      <a:pt x="1748" y="2048"/>
                    </a:cubicBezTo>
                    <a:cubicBezTo>
                      <a:pt x="1913" y="2048"/>
                      <a:pt x="2048" y="1913"/>
                      <a:pt x="2048" y="1748"/>
                    </a:cubicBezTo>
                    <a:cubicBezTo>
                      <a:pt x="2048" y="1603"/>
                      <a:pt x="1945" y="1482"/>
                      <a:pt x="1808" y="1454"/>
                    </a:cubicBezTo>
                    <a:close/>
                    <a:moveTo>
                      <a:pt x="480" y="1748"/>
                    </a:moveTo>
                    <a:cubicBezTo>
                      <a:pt x="480" y="1847"/>
                      <a:pt x="399" y="1928"/>
                      <a:pt x="300" y="1928"/>
                    </a:cubicBezTo>
                    <a:cubicBezTo>
                      <a:pt x="201" y="1928"/>
                      <a:pt x="120" y="1847"/>
                      <a:pt x="120" y="1748"/>
                    </a:cubicBezTo>
                    <a:cubicBezTo>
                      <a:pt x="120" y="1649"/>
                      <a:pt x="201" y="1568"/>
                      <a:pt x="300" y="1568"/>
                    </a:cubicBezTo>
                    <a:cubicBezTo>
                      <a:pt x="399" y="1568"/>
                      <a:pt x="480" y="1649"/>
                      <a:pt x="480" y="1748"/>
                    </a:cubicBezTo>
                    <a:close/>
                    <a:moveTo>
                      <a:pt x="1204" y="1748"/>
                    </a:moveTo>
                    <a:cubicBezTo>
                      <a:pt x="1204" y="1847"/>
                      <a:pt x="1123" y="1928"/>
                      <a:pt x="1024" y="1928"/>
                    </a:cubicBezTo>
                    <a:cubicBezTo>
                      <a:pt x="925" y="1928"/>
                      <a:pt x="844" y="1847"/>
                      <a:pt x="844" y="1748"/>
                    </a:cubicBezTo>
                    <a:cubicBezTo>
                      <a:pt x="844" y="1649"/>
                      <a:pt x="925" y="1568"/>
                      <a:pt x="1024" y="1568"/>
                    </a:cubicBezTo>
                    <a:cubicBezTo>
                      <a:pt x="1123" y="1568"/>
                      <a:pt x="1204" y="1649"/>
                      <a:pt x="1204" y="1748"/>
                    </a:cubicBezTo>
                    <a:close/>
                    <a:moveTo>
                      <a:pt x="1024" y="968"/>
                    </a:moveTo>
                    <a:cubicBezTo>
                      <a:pt x="792" y="968"/>
                      <a:pt x="604" y="778"/>
                      <a:pt x="604" y="544"/>
                    </a:cubicBezTo>
                    <a:cubicBezTo>
                      <a:pt x="604" y="310"/>
                      <a:pt x="792" y="120"/>
                      <a:pt x="1024" y="120"/>
                    </a:cubicBezTo>
                    <a:cubicBezTo>
                      <a:pt x="1256" y="120"/>
                      <a:pt x="1444" y="310"/>
                      <a:pt x="1444" y="544"/>
                    </a:cubicBezTo>
                    <a:cubicBezTo>
                      <a:pt x="1444" y="778"/>
                      <a:pt x="1256" y="968"/>
                      <a:pt x="1024" y="968"/>
                    </a:cubicBezTo>
                    <a:close/>
                    <a:moveTo>
                      <a:pt x="1748" y="1928"/>
                    </a:moveTo>
                    <a:cubicBezTo>
                      <a:pt x="1649" y="1928"/>
                      <a:pt x="1568" y="1847"/>
                      <a:pt x="1568" y="1748"/>
                    </a:cubicBezTo>
                    <a:cubicBezTo>
                      <a:pt x="1568" y="1649"/>
                      <a:pt x="1649" y="1568"/>
                      <a:pt x="1748" y="1568"/>
                    </a:cubicBezTo>
                    <a:cubicBezTo>
                      <a:pt x="1847" y="1568"/>
                      <a:pt x="1928" y="1649"/>
                      <a:pt x="1928" y="1748"/>
                    </a:cubicBezTo>
                    <a:cubicBezTo>
                      <a:pt x="1928" y="1847"/>
                      <a:pt x="1847" y="1928"/>
                      <a:pt x="1748" y="1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7" name="Group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954121"/>
            <a:ext cx="1281512" cy="487738"/>
            <a:chOff x="9912263" y="3185130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4" name="Freeform 53"/>
            <p:cNvSpPr/>
            <p:nvPr/>
          </p:nvSpPr>
          <p:spPr>
            <a:xfrm>
              <a:off x="9912263" y="3185130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9BA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80" name="Group 79"/>
            <p:cNvGrpSpPr/>
            <p:nvPr/>
          </p:nvGrpSpPr>
          <p:grpSpPr>
            <a:xfrm flipH="1">
              <a:off x="10822976" y="3302068"/>
              <a:ext cx="253863" cy="253863"/>
              <a:chOff x="3613150" y="3706813"/>
              <a:chExt cx="420688" cy="420687"/>
            </a:xfrm>
          </p:grpSpPr>
          <p:sp>
            <p:nvSpPr>
              <p:cNvPr id="81" name="Freeform 10"/>
              <p:cNvSpPr>
                <a:spLocks noEditPoints="1"/>
              </p:cNvSpPr>
              <p:nvPr/>
            </p:nvSpPr>
            <p:spPr bwMode="auto">
              <a:xfrm>
                <a:off x="3613150" y="3930650"/>
                <a:ext cx="420688" cy="196850"/>
              </a:xfrm>
              <a:custGeom>
                <a:avLst/>
                <a:gdLst>
                  <a:gd name="T0" fmla="*/ 1823 w 2048"/>
                  <a:gd name="T1" fmla="*/ 528 h 960"/>
                  <a:gd name="T2" fmla="*/ 1928 w 2048"/>
                  <a:gd name="T3" fmla="*/ 300 h 960"/>
                  <a:gd name="T4" fmla="*/ 1628 w 2048"/>
                  <a:gd name="T5" fmla="*/ 0 h 960"/>
                  <a:gd name="T6" fmla="*/ 1324 w 2048"/>
                  <a:gd name="T7" fmla="*/ 300 h 960"/>
                  <a:gd name="T8" fmla="*/ 1432 w 2048"/>
                  <a:gd name="T9" fmla="*/ 528 h 960"/>
                  <a:gd name="T10" fmla="*/ 1324 w 2048"/>
                  <a:gd name="T11" fmla="*/ 606 h 960"/>
                  <a:gd name="T12" fmla="*/ 1219 w 2048"/>
                  <a:gd name="T13" fmla="*/ 528 h 960"/>
                  <a:gd name="T14" fmla="*/ 1324 w 2048"/>
                  <a:gd name="T15" fmla="*/ 300 h 960"/>
                  <a:gd name="T16" fmla="*/ 1024 w 2048"/>
                  <a:gd name="T17" fmla="*/ 0 h 960"/>
                  <a:gd name="T18" fmla="*/ 724 w 2048"/>
                  <a:gd name="T19" fmla="*/ 300 h 960"/>
                  <a:gd name="T20" fmla="*/ 829 w 2048"/>
                  <a:gd name="T21" fmla="*/ 528 h 960"/>
                  <a:gd name="T22" fmla="*/ 724 w 2048"/>
                  <a:gd name="T23" fmla="*/ 606 h 960"/>
                  <a:gd name="T24" fmla="*/ 619 w 2048"/>
                  <a:gd name="T25" fmla="*/ 528 h 960"/>
                  <a:gd name="T26" fmla="*/ 724 w 2048"/>
                  <a:gd name="T27" fmla="*/ 300 h 960"/>
                  <a:gd name="T28" fmla="*/ 424 w 2048"/>
                  <a:gd name="T29" fmla="*/ 0 h 960"/>
                  <a:gd name="T30" fmla="*/ 124 w 2048"/>
                  <a:gd name="T31" fmla="*/ 300 h 960"/>
                  <a:gd name="T32" fmla="*/ 229 w 2048"/>
                  <a:gd name="T33" fmla="*/ 527 h 960"/>
                  <a:gd name="T34" fmla="*/ 0 w 2048"/>
                  <a:gd name="T35" fmla="*/ 900 h 960"/>
                  <a:gd name="T36" fmla="*/ 60 w 2048"/>
                  <a:gd name="T37" fmla="*/ 960 h 960"/>
                  <a:gd name="T38" fmla="*/ 1988 w 2048"/>
                  <a:gd name="T39" fmla="*/ 960 h 960"/>
                  <a:gd name="T40" fmla="*/ 2048 w 2048"/>
                  <a:gd name="T41" fmla="*/ 900 h 960"/>
                  <a:gd name="T42" fmla="*/ 1823 w 2048"/>
                  <a:gd name="T43" fmla="*/ 528 h 960"/>
                  <a:gd name="T44" fmla="*/ 424 w 2048"/>
                  <a:gd name="T45" fmla="*/ 120 h 960"/>
                  <a:gd name="T46" fmla="*/ 604 w 2048"/>
                  <a:gd name="T47" fmla="*/ 300 h 960"/>
                  <a:gd name="T48" fmla="*/ 424 w 2048"/>
                  <a:gd name="T49" fmla="*/ 480 h 960"/>
                  <a:gd name="T50" fmla="*/ 244 w 2048"/>
                  <a:gd name="T51" fmla="*/ 300 h 960"/>
                  <a:gd name="T52" fmla="*/ 424 w 2048"/>
                  <a:gd name="T53" fmla="*/ 120 h 960"/>
                  <a:gd name="T54" fmla="*/ 608 w 2048"/>
                  <a:gd name="T55" fmla="*/ 840 h 960"/>
                  <a:gd name="T56" fmla="*/ 126 w 2048"/>
                  <a:gd name="T57" fmla="*/ 840 h 960"/>
                  <a:gd name="T58" fmla="*/ 424 w 2048"/>
                  <a:gd name="T59" fmla="*/ 600 h 960"/>
                  <a:gd name="T60" fmla="*/ 652 w 2048"/>
                  <a:gd name="T61" fmla="*/ 705 h 960"/>
                  <a:gd name="T62" fmla="*/ 608 w 2048"/>
                  <a:gd name="T63" fmla="*/ 840 h 960"/>
                  <a:gd name="T64" fmla="*/ 1024 w 2048"/>
                  <a:gd name="T65" fmla="*/ 120 h 960"/>
                  <a:gd name="T66" fmla="*/ 1204 w 2048"/>
                  <a:gd name="T67" fmla="*/ 300 h 960"/>
                  <a:gd name="T68" fmla="*/ 1024 w 2048"/>
                  <a:gd name="T69" fmla="*/ 480 h 960"/>
                  <a:gd name="T70" fmla="*/ 844 w 2048"/>
                  <a:gd name="T71" fmla="*/ 300 h 960"/>
                  <a:gd name="T72" fmla="*/ 1024 w 2048"/>
                  <a:gd name="T73" fmla="*/ 120 h 960"/>
                  <a:gd name="T74" fmla="*/ 730 w 2048"/>
                  <a:gd name="T75" fmla="*/ 840 h 960"/>
                  <a:gd name="T76" fmla="*/ 1024 w 2048"/>
                  <a:gd name="T77" fmla="*/ 600 h 960"/>
                  <a:gd name="T78" fmla="*/ 1318 w 2048"/>
                  <a:gd name="T79" fmla="*/ 840 h 960"/>
                  <a:gd name="T80" fmla="*/ 730 w 2048"/>
                  <a:gd name="T81" fmla="*/ 840 h 960"/>
                  <a:gd name="T82" fmla="*/ 1628 w 2048"/>
                  <a:gd name="T83" fmla="*/ 120 h 960"/>
                  <a:gd name="T84" fmla="*/ 1808 w 2048"/>
                  <a:gd name="T85" fmla="*/ 300 h 960"/>
                  <a:gd name="T86" fmla="*/ 1628 w 2048"/>
                  <a:gd name="T87" fmla="*/ 480 h 960"/>
                  <a:gd name="T88" fmla="*/ 1444 w 2048"/>
                  <a:gd name="T89" fmla="*/ 300 h 960"/>
                  <a:gd name="T90" fmla="*/ 1628 w 2048"/>
                  <a:gd name="T91" fmla="*/ 120 h 960"/>
                  <a:gd name="T92" fmla="*/ 1440 w 2048"/>
                  <a:gd name="T93" fmla="*/ 840 h 960"/>
                  <a:gd name="T94" fmla="*/ 1396 w 2048"/>
                  <a:gd name="T95" fmla="*/ 705 h 960"/>
                  <a:gd name="T96" fmla="*/ 1628 w 2048"/>
                  <a:gd name="T97" fmla="*/ 600 h 960"/>
                  <a:gd name="T98" fmla="*/ 1922 w 2048"/>
                  <a:gd name="T99" fmla="*/ 840 h 960"/>
                  <a:gd name="T100" fmla="*/ 1440 w 2048"/>
                  <a:gd name="T101" fmla="*/ 84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48" h="960">
                    <a:moveTo>
                      <a:pt x="1823" y="528"/>
                    </a:moveTo>
                    <a:cubicBezTo>
                      <a:pt x="1887" y="473"/>
                      <a:pt x="1928" y="391"/>
                      <a:pt x="1928" y="300"/>
                    </a:cubicBezTo>
                    <a:cubicBezTo>
                      <a:pt x="1928" y="135"/>
                      <a:pt x="1793" y="0"/>
                      <a:pt x="1628" y="0"/>
                    </a:cubicBezTo>
                    <a:cubicBezTo>
                      <a:pt x="1462" y="0"/>
                      <a:pt x="1324" y="134"/>
                      <a:pt x="1324" y="300"/>
                    </a:cubicBezTo>
                    <a:cubicBezTo>
                      <a:pt x="1324" y="387"/>
                      <a:pt x="1362" y="469"/>
                      <a:pt x="1432" y="528"/>
                    </a:cubicBezTo>
                    <a:cubicBezTo>
                      <a:pt x="1392" y="548"/>
                      <a:pt x="1355" y="575"/>
                      <a:pt x="1324" y="606"/>
                    </a:cubicBezTo>
                    <a:cubicBezTo>
                      <a:pt x="1293" y="575"/>
                      <a:pt x="1258" y="549"/>
                      <a:pt x="1219" y="528"/>
                    </a:cubicBezTo>
                    <a:cubicBezTo>
                      <a:pt x="1283" y="473"/>
                      <a:pt x="1324" y="391"/>
                      <a:pt x="1324" y="300"/>
                    </a:cubicBezTo>
                    <a:cubicBezTo>
                      <a:pt x="1324" y="135"/>
                      <a:pt x="1189" y="0"/>
                      <a:pt x="1024" y="0"/>
                    </a:cubicBezTo>
                    <a:cubicBezTo>
                      <a:pt x="859" y="0"/>
                      <a:pt x="724" y="135"/>
                      <a:pt x="724" y="300"/>
                    </a:cubicBezTo>
                    <a:cubicBezTo>
                      <a:pt x="724" y="391"/>
                      <a:pt x="765" y="473"/>
                      <a:pt x="829" y="528"/>
                    </a:cubicBezTo>
                    <a:cubicBezTo>
                      <a:pt x="790" y="548"/>
                      <a:pt x="755" y="575"/>
                      <a:pt x="724" y="606"/>
                    </a:cubicBezTo>
                    <a:cubicBezTo>
                      <a:pt x="693" y="574"/>
                      <a:pt x="658" y="548"/>
                      <a:pt x="619" y="528"/>
                    </a:cubicBezTo>
                    <a:cubicBezTo>
                      <a:pt x="683" y="473"/>
                      <a:pt x="724" y="391"/>
                      <a:pt x="724" y="300"/>
                    </a:cubicBezTo>
                    <a:cubicBezTo>
                      <a:pt x="724" y="135"/>
                      <a:pt x="589" y="0"/>
                      <a:pt x="424" y="0"/>
                    </a:cubicBezTo>
                    <a:cubicBezTo>
                      <a:pt x="259" y="0"/>
                      <a:pt x="124" y="135"/>
                      <a:pt x="124" y="300"/>
                    </a:cubicBezTo>
                    <a:cubicBezTo>
                      <a:pt x="124" y="391"/>
                      <a:pt x="165" y="472"/>
                      <a:pt x="229" y="527"/>
                    </a:cubicBezTo>
                    <a:cubicBezTo>
                      <a:pt x="93" y="597"/>
                      <a:pt x="0" y="738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70" y="960"/>
                      <a:pt x="194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9"/>
                      <a:pt x="1957" y="598"/>
                      <a:pt x="1823" y="528"/>
                    </a:cubicBezTo>
                    <a:close/>
                    <a:moveTo>
                      <a:pt x="424" y="120"/>
                    </a:moveTo>
                    <a:cubicBezTo>
                      <a:pt x="523" y="120"/>
                      <a:pt x="604" y="201"/>
                      <a:pt x="604" y="300"/>
                    </a:cubicBezTo>
                    <a:cubicBezTo>
                      <a:pt x="604" y="399"/>
                      <a:pt x="523" y="480"/>
                      <a:pt x="424" y="480"/>
                    </a:cubicBezTo>
                    <a:cubicBezTo>
                      <a:pt x="325" y="480"/>
                      <a:pt x="244" y="399"/>
                      <a:pt x="244" y="300"/>
                    </a:cubicBezTo>
                    <a:cubicBezTo>
                      <a:pt x="244" y="201"/>
                      <a:pt x="325" y="120"/>
                      <a:pt x="424" y="120"/>
                    </a:cubicBezTo>
                    <a:close/>
                    <a:moveTo>
                      <a:pt x="608" y="840"/>
                    </a:moveTo>
                    <a:cubicBezTo>
                      <a:pt x="126" y="840"/>
                      <a:pt x="126" y="840"/>
                      <a:pt x="126" y="840"/>
                    </a:cubicBezTo>
                    <a:cubicBezTo>
                      <a:pt x="154" y="703"/>
                      <a:pt x="277" y="600"/>
                      <a:pt x="424" y="600"/>
                    </a:cubicBezTo>
                    <a:cubicBezTo>
                      <a:pt x="512" y="600"/>
                      <a:pt x="595" y="639"/>
                      <a:pt x="652" y="705"/>
                    </a:cubicBezTo>
                    <a:cubicBezTo>
                      <a:pt x="630" y="746"/>
                      <a:pt x="615" y="792"/>
                      <a:pt x="608" y="840"/>
                    </a:cubicBezTo>
                    <a:close/>
                    <a:moveTo>
                      <a:pt x="1024" y="120"/>
                    </a:moveTo>
                    <a:cubicBezTo>
                      <a:pt x="1123" y="120"/>
                      <a:pt x="1204" y="201"/>
                      <a:pt x="1204" y="300"/>
                    </a:cubicBezTo>
                    <a:cubicBezTo>
                      <a:pt x="1204" y="399"/>
                      <a:pt x="1123" y="480"/>
                      <a:pt x="1024" y="480"/>
                    </a:cubicBezTo>
                    <a:cubicBezTo>
                      <a:pt x="925" y="480"/>
                      <a:pt x="844" y="399"/>
                      <a:pt x="844" y="300"/>
                    </a:cubicBezTo>
                    <a:cubicBezTo>
                      <a:pt x="844" y="201"/>
                      <a:pt x="925" y="120"/>
                      <a:pt x="1024" y="120"/>
                    </a:cubicBezTo>
                    <a:close/>
                    <a:moveTo>
                      <a:pt x="730" y="840"/>
                    </a:moveTo>
                    <a:cubicBezTo>
                      <a:pt x="758" y="703"/>
                      <a:pt x="879" y="600"/>
                      <a:pt x="1024" y="600"/>
                    </a:cubicBezTo>
                    <a:cubicBezTo>
                      <a:pt x="1169" y="600"/>
                      <a:pt x="1290" y="703"/>
                      <a:pt x="1318" y="840"/>
                    </a:cubicBezTo>
                    <a:cubicBezTo>
                      <a:pt x="1298" y="840"/>
                      <a:pt x="755" y="840"/>
                      <a:pt x="730" y="840"/>
                    </a:cubicBezTo>
                    <a:close/>
                    <a:moveTo>
                      <a:pt x="1628" y="120"/>
                    </a:moveTo>
                    <a:cubicBezTo>
                      <a:pt x="1727" y="120"/>
                      <a:pt x="1808" y="201"/>
                      <a:pt x="1808" y="300"/>
                    </a:cubicBezTo>
                    <a:cubicBezTo>
                      <a:pt x="1808" y="399"/>
                      <a:pt x="1727" y="480"/>
                      <a:pt x="1628" y="480"/>
                    </a:cubicBezTo>
                    <a:cubicBezTo>
                      <a:pt x="1528" y="480"/>
                      <a:pt x="1444" y="398"/>
                      <a:pt x="1444" y="300"/>
                    </a:cubicBezTo>
                    <a:cubicBezTo>
                      <a:pt x="1444" y="202"/>
                      <a:pt x="1528" y="120"/>
                      <a:pt x="1628" y="120"/>
                    </a:cubicBezTo>
                    <a:close/>
                    <a:moveTo>
                      <a:pt x="1440" y="840"/>
                    </a:moveTo>
                    <a:cubicBezTo>
                      <a:pt x="1433" y="792"/>
                      <a:pt x="1418" y="747"/>
                      <a:pt x="1396" y="705"/>
                    </a:cubicBezTo>
                    <a:cubicBezTo>
                      <a:pt x="1453" y="640"/>
                      <a:pt x="1539" y="600"/>
                      <a:pt x="1628" y="600"/>
                    </a:cubicBezTo>
                    <a:cubicBezTo>
                      <a:pt x="1773" y="600"/>
                      <a:pt x="1894" y="703"/>
                      <a:pt x="1922" y="840"/>
                    </a:cubicBezTo>
                    <a:lnTo>
                      <a:pt x="1440" y="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11"/>
              <p:cNvSpPr>
                <a:spLocks/>
              </p:cNvSpPr>
              <p:nvPr/>
            </p:nvSpPr>
            <p:spPr bwMode="auto">
              <a:xfrm>
                <a:off x="3784600" y="3768725"/>
                <a:ext cx="101600" cy="74612"/>
              </a:xfrm>
              <a:custGeom>
                <a:avLst/>
                <a:gdLst>
                  <a:gd name="T0" fmla="*/ 468 w 492"/>
                  <a:gd name="T1" fmla="*/ 24 h 366"/>
                  <a:gd name="T2" fmla="*/ 384 w 492"/>
                  <a:gd name="T3" fmla="*/ 24 h 366"/>
                  <a:gd name="T4" fmla="*/ 186 w 492"/>
                  <a:gd name="T5" fmla="*/ 221 h 366"/>
                  <a:gd name="T6" fmla="*/ 108 w 492"/>
                  <a:gd name="T7" fmla="*/ 144 h 366"/>
                  <a:gd name="T8" fmla="*/ 24 w 492"/>
                  <a:gd name="T9" fmla="*/ 144 h 366"/>
                  <a:gd name="T10" fmla="*/ 24 w 492"/>
                  <a:gd name="T11" fmla="*/ 228 h 366"/>
                  <a:gd name="T12" fmla="*/ 144 w 492"/>
                  <a:gd name="T13" fmla="*/ 348 h 366"/>
                  <a:gd name="T14" fmla="*/ 186 w 492"/>
                  <a:gd name="T15" fmla="*/ 366 h 366"/>
                  <a:gd name="T16" fmla="*/ 228 w 492"/>
                  <a:gd name="T17" fmla="*/ 348 h 366"/>
                  <a:gd name="T18" fmla="*/ 468 w 492"/>
                  <a:gd name="T19" fmla="*/ 108 h 366"/>
                  <a:gd name="T20" fmla="*/ 468 w 492"/>
                  <a:gd name="T21" fmla="*/ 24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2" h="366">
                    <a:moveTo>
                      <a:pt x="468" y="24"/>
                    </a:moveTo>
                    <a:cubicBezTo>
                      <a:pt x="445" y="0"/>
                      <a:pt x="407" y="0"/>
                      <a:pt x="384" y="24"/>
                    </a:cubicBezTo>
                    <a:cubicBezTo>
                      <a:pt x="186" y="221"/>
                      <a:pt x="186" y="221"/>
                      <a:pt x="186" y="221"/>
                    </a:cubicBezTo>
                    <a:cubicBezTo>
                      <a:pt x="108" y="144"/>
                      <a:pt x="108" y="144"/>
                      <a:pt x="108" y="144"/>
                    </a:cubicBezTo>
                    <a:cubicBezTo>
                      <a:pt x="85" y="120"/>
                      <a:pt x="47" y="120"/>
                      <a:pt x="24" y="144"/>
                    </a:cubicBezTo>
                    <a:cubicBezTo>
                      <a:pt x="0" y="167"/>
                      <a:pt x="0" y="205"/>
                      <a:pt x="24" y="228"/>
                    </a:cubicBezTo>
                    <a:cubicBezTo>
                      <a:pt x="144" y="348"/>
                      <a:pt x="144" y="348"/>
                      <a:pt x="144" y="348"/>
                    </a:cubicBezTo>
                    <a:cubicBezTo>
                      <a:pt x="155" y="360"/>
                      <a:pt x="171" y="366"/>
                      <a:pt x="186" y="366"/>
                    </a:cubicBezTo>
                    <a:cubicBezTo>
                      <a:pt x="201" y="366"/>
                      <a:pt x="217" y="360"/>
                      <a:pt x="228" y="348"/>
                    </a:cubicBezTo>
                    <a:cubicBezTo>
                      <a:pt x="468" y="108"/>
                      <a:pt x="468" y="108"/>
                      <a:pt x="468" y="108"/>
                    </a:cubicBezTo>
                    <a:cubicBezTo>
                      <a:pt x="492" y="85"/>
                      <a:pt x="492" y="47"/>
                      <a:pt x="46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12"/>
              <p:cNvSpPr>
                <a:spLocks noEditPoints="1"/>
              </p:cNvSpPr>
              <p:nvPr/>
            </p:nvSpPr>
            <p:spPr bwMode="auto">
              <a:xfrm>
                <a:off x="3736975" y="3706813"/>
                <a:ext cx="198438" cy="198437"/>
              </a:xfrm>
              <a:custGeom>
                <a:avLst/>
                <a:gdLst>
                  <a:gd name="T0" fmla="*/ 480 w 964"/>
                  <a:gd name="T1" fmla="*/ 0 h 968"/>
                  <a:gd name="T2" fmla="*/ 0 w 964"/>
                  <a:gd name="T3" fmla="*/ 484 h 968"/>
                  <a:gd name="T4" fmla="*/ 480 w 964"/>
                  <a:gd name="T5" fmla="*/ 968 h 968"/>
                  <a:gd name="T6" fmla="*/ 964 w 964"/>
                  <a:gd name="T7" fmla="*/ 484 h 968"/>
                  <a:gd name="T8" fmla="*/ 480 w 964"/>
                  <a:gd name="T9" fmla="*/ 0 h 968"/>
                  <a:gd name="T10" fmla="*/ 480 w 964"/>
                  <a:gd name="T11" fmla="*/ 848 h 968"/>
                  <a:gd name="T12" fmla="*/ 120 w 964"/>
                  <a:gd name="T13" fmla="*/ 484 h 968"/>
                  <a:gd name="T14" fmla="*/ 480 w 964"/>
                  <a:gd name="T15" fmla="*/ 120 h 968"/>
                  <a:gd name="T16" fmla="*/ 844 w 964"/>
                  <a:gd name="T17" fmla="*/ 484 h 968"/>
                  <a:gd name="T18" fmla="*/ 480 w 964"/>
                  <a:gd name="T19" fmla="*/ 848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4" h="968">
                    <a:moveTo>
                      <a:pt x="480" y="0"/>
                    </a:moveTo>
                    <a:cubicBezTo>
                      <a:pt x="215" y="0"/>
                      <a:pt x="0" y="217"/>
                      <a:pt x="0" y="484"/>
                    </a:cubicBezTo>
                    <a:cubicBezTo>
                      <a:pt x="0" y="751"/>
                      <a:pt x="215" y="968"/>
                      <a:pt x="480" y="968"/>
                    </a:cubicBezTo>
                    <a:cubicBezTo>
                      <a:pt x="745" y="968"/>
                      <a:pt x="964" y="750"/>
                      <a:pt x="964" y="484"/>
                    </a:cubicBezTo>
                    <a:cubicBezTo>
                      <a:pt x="964" y="219"/>
                      <a:pt x="746" y="0"/>
                      <a:pt x="480" y="0"/>
                    </a:cubicBezTo>
                    <a:close/>
                    <a:moveTo>
                      <a:pt x="480" y="848"/>
                    </a:moveTo>
                    <a:cubicBezTo>
                      <a:pt x="281" y="848"/>
                      <a:pt x="120" y="685"/>
                      <a:pt x="120" y="484"/>
                    </a:cubicBezTo>
                    <a:cubicBezTo>
                      <a:pt x="120" y="283"/>
                      <a:pt x="281" y="120"/>
                      <a:pt x="480" y="120"/>
                    </a:cubicBezTo>
                    <a:cubicBezTo>
                      <a:pt x="677" y="120"/>
                      <a:pt x="844" y="287"/>
                      <a:pt x="844" y="484"/>
                    </a:cubicBezTo>
                    <a:cubicBezTo>
                      <a:pt x="844" y="681"/>
                      <a:pt x="677" y="848"/>
                      <a:pt x="48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6" name="Group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3897569"/>
            <a:ext cx="1281512" cy="487738"/>
            <a:chOff x="9912263" y="3897569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3" name="Freeform 52"/>
            <p:cNvSpPr/>
            <p:nvPr/>
          </p:nvSpPr>
          <p:spPr>
            <a:xfrm flipH="1">
              <a:off x="9912263" y="3897569"/>
              <a:ext cx="1281512" cy="487738"/>
            </a:xfrm>
            <a:custGeom>
              <a:avLst/>
              <a:gdLst>
                <a:gd name="connsiteX0" fmla="*/ 1281512 w 1281512"/>
                <a:gd name="connsiteY0" fmla="*/ 0 h 487738"/>
                <a:gd name="connsiteX1" fmla="*/ 256995 w 1281512"/>
                <a:gd name="connsiteY1" fmla="*/ 0 h 487738"/>
                <a:gd name="connsiteX2" fmla="*/ 256995 w 1281512"/>
                <a:gd name="connsiteY2" fmla="*/ 1323 h 487738"/>
                <a:gd name="connsiteX3" fmla="*/ 243869 w 1281512"/>
                <a:gd name="connsiteY3" fmla="*/ 0 h 487738"/>
                <a:gd name="connsiteX4" fmla="*/ 0 w 1281512"/>
                <a:gd name="connsiteY4" fmla="*/ 243869 h 487738"/>
                <a:gd name="connsiteX5" fmla="*/ 243869 w 1281512"/>
                <a:gd name="connsiteY5" fmla="*/ 487738 h 487738"/>
                <a:gd name="connsiteX6" fmla="*/ 256995 w 1281512"/>
                <a:gd name="connsiteY6" fmla="*/ 486415 h 487738"/>
                <a:gd name="connsiteX7" fmla="*/ 256995 w 1281512"/>
                <a:gd name="connsiteY7" fmla="*/ 487737 h 487738"/>
                <a:gd name="connsiteX8" fmla="*/ 1281512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1281512" y="0"/>
                  </a:moveTo>
                  <a:lnTo>
                    <a:pt x="256995" y="0"/>
                  </a:lnTo>
                  <a:lnTo>
                    <a:pt x="256995" y="1323"/>
                  </a:lnTo>
                  <a:lnTo>
                    <a:pt x="243869" y="0"/>
                  </a:lnTo>
                  <a:cubicBezTo>
                    <a:pt x="109184" y="0"/>
                    <a:pt x="0" y="109184"/>
                    <a:pt x="0" y="243869"/>
                  </a:cubicBezTo>
                  <a:cubicBezTo>
                    <a:pt x="0" y="378554"/>
                    <a:pt x="109184" y="487738"/>
                    <a:pt x="243869" y="487738"/>
                  </a:cubicBezTo>
                  <a:lnTo>
                    <a:pt x="256995" y="486415"/>
                  </a:lnTo>
                  <a:lnTo>
                    <a:pt x="256995" y="487737"/>
                  </a:lnTo>
                  <a:lnTo>
                    <a:pt x="1281512" y="487737"/>
                  </a:lnTo>
                  <a:close/>
                </a:path>
              </a:pathLst>
            </a:custGeom>
            <a:solidFill>
              <a:srgbClr val="4FD0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0813249" y="4076466"/>
              <a:ext cx="273316" cy="129944"/>
              <a:chOff x="4254500" y="2100263"/>
              <a:chExt cx="1906588" cy="906463"/>
            </a:xfrm>
          </p:grpSpPr>
          <p:sp>
            <p:nvSpPr>
              <p:cNvPr id="41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4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283" y="860212"/>
            <a:ext cx="8975028" cy="5521746"/>
          </a:xfrm>
          <a:prstGeom prst="rect">
            <a:avLst/>
          </a:prstGeom>
        </p:spPr>
      </p:pic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390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36" name="Rectangle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11960" y="1543243"/>
            <a:ext cx="5700304" cy="3554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685687" y="2889551"/>
            <a:ext cx="2143777" cy="3877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 map with several natural disaster layers allows one to: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visualize areas on the map where event types occur frequently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Visualize any areas where all three events occur 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use tags to look at specific information for each individual event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rgbClr val="00B0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646421" y="1389021"/>
            <a:ext cx="300166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3200" b="1" dirty="0">
                <a:solidFill>
                  <a:srgbClr val="FFFFFF"/>
                </a:solidFill>
                <a:latin typeface="+mj-lt"/>
              </a:rPr>
              <a:t>Layered Map </a:t>
            </a:r>
          </a:p>
        </p:txBody>
      </p: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85686" y="263172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81068" y="3621085"/>
            <a:ext cx="414478" cy="197058"/>
            <a:chOff x="4254500" y="2100263"/>
            <a:chExt cx="1906588" cy="906463"/>
          </a:xfrm>
        </p:grpSpPr>
        <p:sp>
          <p:nvSpPr>
            <p:cNvPr id="35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72F665-91F5-C94B-FAA3-2A1CFF86D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188" y="1661120"/>
            <a:ext cx="5674515" cy="331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42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Activity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Examples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(2000-2024)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C6CA03-71D0-7428-11EB-91E361DEA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735" y="186527"/>
            <a:ext cx="1987067" cy="36697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815745-541E-BC3B-8D0B-2452AEAC3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143" y="186527"/>
            <a:ext cx="3263251" cy="28152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4E5FEF-CE88-FE7B-B89A-81EB711C7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337" y="4222686"/>
            <a:ext cx="3545140" cy="18676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C125AE-FA80-AFC3-C664-B7C7FBCCB9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7738" y="3285766"/>
            <a:ext cx="2192634" cy="28152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760DBD-E545-4723-ABC7-8D6B4D35FE4E}"/>
              </a:ext>
            </a:extLst>
          </p:cNvPr>
          <p:cNvSpPr txBox="1"/>
          <p:nvPr/>
        </p:nvSpPr>
        <p:spPr>
          <a:xfrm>
            <a:off x="7437143" y="2693985"/>
            <a:ext cx="1245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Lots of activity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C0DA3D-2AF4-0F0A-EA9F-F7F1DF2E5900}"/>
              </a:ext>
            </a:extLst>
          </p:cNvPr>
          <p:cNvSpPr txBox="1"/>
          <p:nvPr/>
        </p:nvSpPr>
        <p:spPr>
          <a:xfrm>
            <a:off x="4812735" y="3548459"/>
            <a:ext cx="1245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Lots of activity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B9402C-1A62-DB3D-4F6B-800A0A6EE2F9}"/>
              </a:ext>
            </a:extLst>
          </p:cNvPr>
          <p:cNvSpPr txBox="1"/>
          <p:nvPr/>
        </p:nvSpPr>
        <p:spPr>
          <a:xfrm>
            <a:off x="6636584" y="4222686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Lack of activity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98C75-7DF1-88DB-F1EA-5CBB693BE16B}"/>
              </a:ext>
            </a:extLst>
          </p:cNvPr>
          <p:cNvSpPr txBox="1"/>
          <p:nvPr/>
        </p:nvSpPr>
        <p:spPr>
          <a:xfrm>
            <a:off x="8200096" y="5841039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Lack of activity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F726F3-771C-E8F0-7915-1D41FE68B8F2}"/>
              </a:ext>
            </a:extLst>
          </p:cNvPr>
          <p:cNvSpPr txBox="1"/>
          <p:nvPr/>
        </p:nvSpPr>
        <p:spPr>
          <a:xfrm>
            <a:off x="3441939" y="6407691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692862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Next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Steps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D8CFD-30E4-3F10-9282-DE72D9AED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Expanding the scope to include more years</a:t>
            </a:r>
          </a:p>
          <a:p>
            <a:r>
              <a:rPr lang="en-US" dirty="0"/>
              <a:t>Asking additional questions about our findings</a:t>
            </a:r>
          </a:p>
          <a:p>
            <a:r>
              <a:rPr lang="en-US" dirty="0"/>
              <a:t>Find another API that has similar data for other natural disasters, such as hurricanes or tornados</a:t>
            </a:r>
          </a:p>
          <a:p>
            <a:r>
              <a:rPr lang="en-US" dirty="0"/>
              <a:t>Explore if other nations that have datasets that are unique and can be used without </a:t>
            </a:r>
            <a:r>
              <a:rPr lang="en-US"/>
              <a:t>ethical concerns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310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Executive Summary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7D73BEA2-6B00-FEC3-3FC3-D89D8414C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636191"/>
            <a:ext cx="6906491" cy="5585619"/>
          </a:xfrm>
        </p:spPr>
        <p:txBody>
          <a:bodyPr anchor="ctr">
            <a:normAutofit fontScale="850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The scope is natural disasters in the 21</a:t>
            </a:r>
            <a:r>
              <a:rPr lang="en-US" baseline="30000" dirty="0"/>
              <a:t>st</a:t>
            </a:r>
            <a:r>
              <a:rPr lang="en-US" dirty="0"/>
              <a:t> century to date</a:t>
            </a:r>
          </a:p>
          <a:p>
            <a:r>
              <a:rPr lang="en-US" dirty="0"/>
              <a:t>The source is the US National Oceanic and Atmospheric Administration via their National Centers for Environmental Information website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</a:t>
            </a:r>
          </a:p>
          <a:p>
            <a:r>
              <a:rPr lang="en-US" dirty="0"/>
              <a:t>The requirements for a data visualization project were:</a:t>
            </a:r>
          </a:p>
          <a:p>
            <a:pPr lvl="1"/>
            <a:r>
              <a:rPr lang="en-US" dirty="0"/>
              <a:t>At least 100 records</a:t>
            </a:r>
          </a:p>
          <a:p>
            <a:pPr lvl="1"/>
            <a:r>
              <a:rPr lang="en-US" dirty="0"/>
              <a:t>A database to house the data</a:t>
            </a:r>
          </a:p>
          <a:p>
            <a:pPr lvl="1"/>
            <a:r>
              <a:rPr lang="en-US" dirty="0"/>
              <a:t>Visual deliverables</a:t>
            </a:r>
          </a:p>
          <a:p>
            <a:pPr lvl="1"/>
            <a:r>
              <a:rPr lang="en-US" dirty="0"/>
              <a:t>Usability</a:t>
            </a:r>
          </a:p>
          <a:p>
            <a:r>
              <a:rPr lang="en-US" dirty="0"/>
              <a:t>This project resulted in</a:t>
            </a:r>
          </a:p>
          <a:p>
            <a:pPr lvl="1"/>
            <a:r>
              <a:rPr lang="en-US" dirty="0"/>
              <a:t>1800+ records retrieved</a:t>
            </a:r>
          </a:p>
          <a:p>
            <a:pPr lvl="1"/>
            <a:r>
              <a:rPr lang="en-US" dirty="0"/>
              <a:t>A MongoDB database</a:t>
            </a:r>
          </a:p>
          <a:p>
            <a:pPr lvl="1"/>
            <a:r>
              <a:rPr lang="en-US" dirty="0"/>
              <a:t>Three unique visualizations</a:t>
            </a:r>
          </a:p>
          <a:p>
            <a:pPr lvl="1"/>
            <a:r>
              <a:rPr lang="en-US" dirty="0"/>
              <a:t>Future usability of code and visualizations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463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1588" y="3059668"/>
            <a:ext cx="342882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 dirty="0">
                <a:solidFill>
                  <a:srgbClr val="FFFFFF"/>
                </a:solidFill>
                <a:latin typeface="+mj-lt"/>
              </a:rPr>
              <a:t>THANK YOU</a:t>
            </a:r>
          </a:p>
        </p:txBody>
      </p:sp>
      <p:pic>
        <p:nvPicPr>
          <p:cNvPr id="10" name="Picture 9" descr="This is an icon that reads &quot;24Slides.&quot;">
            <a:hlinkClick r:id="rId3"/>
            <a:extLst>
              <a:ext uri="{FF2B5EF4-FFF2-40B4-BE49-F238E27FC236}">
                <a16:creationId xmlns:a16="http://schemas.microsoft.com/office/drawing/2014/main" id="{E88D3554-2B38-7045-B778-76FB3465B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650" y="6336441"/>
            <a:ext cx="1028700" cy="293902"/>
          </a:xfrm>
          <a:prstGeom prst="rect">
            <a:avLst/>
          </a:prstGeom>
          <a:effectLst/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lor Cover">
            <a:extLst>
              <a:ext uri="{FF2B5EF4-FFF2-40B4-BE49-F238E27FC236}">
                <a16:creationId xmlns:a16="http://schemas.microsoft.com/office/drawing/2014/main" id="{63C1F321-BB96-4700-B3CE-1A6156067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FA1AD64-F15F-417D-956C-B2C211FC9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51" y="0"/>
            <a:ext cx="6064235" cy="6858000"/>
            <a:chOff x="651279" y="598259"/>
            <a:chExt cx="10889442" cy="5680742"/>
          </a:xfrm>
        </p:grpSpPr>
        <p:sp>
          <p:nvSpPr>
            <p:cNvPr id="31" name="Color">
              <a:extLst>
                <a:ext uri="{FF2B5EF4-FFF2-40B4-BE49-F238E27FC236}">
                  <a16:creationId xmlns:a16="http://schemas.microsoft.com/office/drawing/2014/main" id="{5F3C79B0-E0DE-407E-B550-3FDEB67B0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Color">
              <a:extLst>
                <a:ext uri="{FF2B5EF4-FFF2-40B4-BE49-F238E27FC236}">
                  <a16:creationId xmlns:a16="http://schemas.microsoft.com/office/drawing/2014/main" id="{A1A2DFA8-F321-4204-9B31-A3713BC652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8" y="841664"/>
            <a:ext cx="4874661" cy="5156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A061C7-B61A-7307-A77B-53D97FAA6C9E}"/>
              </a:ext>
            </a:extLst>
          </p:cNvPr>
          <p:cNvSpPr txBox="1"/>
          <p:nvPr/>
        </p:nvSpPr>
        <p:spPr>
          <a:xfrm>
            <a:off x="7362134" y="490070"/>
            <a:ext cx="4138751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Retrieving 21</a:t>
            </a:r>
            <a:r>
              <a:rPr lang="en-US" sz="2800" baseline="30000" dirty="0"/>
              <a:t>st</a:t>
            </a:r>
            <a:r>
              <a:rPr lang="en-US" sz="2800" dirty="0"/>
              <a:t> century data on natural disasters</a:t>
            </a:r>
          </a:p>
          <a:p>
            <a:endParaRPr lang="en-US" sz="2800" dirty="0"/>
          </a:p>
          <a:p>
            <a:r>
              <a:rPr lang="en-US" sz="2800" dirty="0"/>
              <a:t>Cleaned data housed within a flexible database</a:t>
            </a:r>
          </a:p>
          <a:p>
            <a:pPr marL="514350" indent="-514350">
              <a:buFont typeface="+mj-lt"/>
              <a:buAutoNum type="arabicPeriod" startAt="2"/>
            </a:pPr>
            <a:endParaRPr lang="en-US" sz="2800" dirty="0"/>
          </a:p>
          <a:p>
            <a:r>
              <a:rPr lang="en-US" sz="2800" dirty="0"/>
              <a:t>Visualizations to identify natural disaster events and  key characteristics (i.e., event details and locations; damage figures; fatalities; etc.)</a:t>
            </a:r>
          </a:p>
          <a:p>
            <a:pPr marL="342900" indent="-342900">
              <a:buAutoNum type="arabicPeriod" startAt="2"/>
            </a:pPr>
            <a:endParaRPr lang="en-US" sz="2800" dirty="0"/>
          </a:p>
          <a:p>
            <a:pPr marL="342900" indent="-342900">
              <a:buAutoNum type="arabicPeriod" startAt="2"/>
            </a:pPr>
            <a:endParaRPr lang="en-US" sz="2800" dirty="0"/>
          </a:p>
        </p:txBody>
      </p:sp>
      <p:pic>
        <p:nvPicPr>
          <p:cNvPr id="4" name="Graphic 3" descr="Checkbox Checked with solid fill">
            <a:extLst>
              <a:ext uri="{FF2B5EF4-FFF2-40B4-BE49-F238E27FC236}">
                <a16:creationId xmlns:a16="http://schemas.microsoft.com/office/drawing/2014/main" id="{314EE94A-AB8E-BD23-E279-A92FBD8DD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3140" y="458721"/>
            <a:ext cx="687671" cy="687671"/>
          </a:xfrm>
          <a:prstGeom prst="rect">
            <a:avLst/>
          </a:prstGeom>
        </p:spPr>
      </p:pic>
      <p:pic>
        <p:nvPicPr>
          <p:cNvPr id="5" name="Graphic 4" descr="Checkbox Checked with solid fill">
            <a:extLst>
              <a:ext uri="{FF2B5EF4-FFF2-40B4-BE49-F238E27FC236}">
                <a16:creationId xmlns:a16="http://schemas.microsoft.com/office/drawing/2014/main" id="{226F1332-A90D-6690-6C08-1D7ACE47D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7764" y="1737954"/>
            <a:ext cx="687671" cy="687671"/>
          </a:xfrm>
          <a:prstGeom prst="rect">
            <a:avLst/>
          </a:prstGeom>
        </p:spPr>
      </p:pic>
      <p:pic>
        <p:nvPicPr>
          <p:cNvPr id="7" name="Graphic 6" descr="Checkbox Checked with solid fill">
            <a:extLst>
              <a:ext uri="{FF2B5EF4-FFF2-40B4-BE49-F238E27FC236}">
                <a16:creationId xmlns:a16="http://schemas.microsoft.com/office/drawing/2014/main" id="{1E56F91E-9D1A-C411-99C5-370928F41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3147" y="3017189"/>
            <a:ext cx="687671" cy="68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9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Datasets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D8CFD-30E4-3F10-9282-DE72D9AED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National Oceanic and Atmospheric Administration</a:t>
            </a:r>
          </a:p>
          <a:p>
            <a:pPr lvl="1"/>
            <a:r>
              <a:rPr lang="en-US" dirty="0"/>
              <a:t>National Centers for Environmental Information</a:t>
            </a:r>
          </a:p>
          <a:p>
            <a:pPr marL="1371600" lvl="2" indent="-457200">
              <a:buFont typeface="+mj-lt"/>
              <a:buAutoNum type="arabicParenR"/>
            </a:pPr>
            <a:r>
              <a:rPr lang="en-US" dirty="0"/>
              <a:t>Earthquake events</a:t>
            </a:r>
          </a:p>
          <a:p>
            <a:pPr marL="1371600" lvl="2" indent="-457200">
              <a:buFont typeface="+mj-lt"/>
              <a:buAutoNum type="arabicParenR"/>
            </a:pPr>
            <a:r>
              <a:rPr lang="en-US" dirty="0"/>
              <a:t>Tsunami events</a:t>
            </a:r>
          </a:p>
          <a:p>
            <a:pPr marL="1371600" lvl="2" indent="-457200">
              <a:buFont typeface="+mj-lt"/>
              <a:buAutoNum type="arabicParenR"/>
            </a:pPr>
            <a:r>
              <a:rPr lang="en-US"/>
              <a:t>Volcano events</a:t>
            </a: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Over 1800 unique events retrieved via API</a:t>
            </a:r>
          </a:p>
        </p:txBody>
      </p:sp>
    </p:spTree>
    <p:extLst>
      <p:ext uri="{BB962C8B-B14F-4D97-AF65-F5344CB8AC3E}">
        <p14:creationId xmlns:p14="http://schemas.microsoft.com/office/powerpoint/2010/main" val="126727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Order of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Operations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5D002D6-9B18-8B31-C57E-1FFC6DADDB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5913118"/>
              </p:ext>
            </p:extLst>
          </p:nvPr>
        </p:nvGraphicFramePr>
        <p:xfrm>
          <a:off x="5082934" y="447511"/>
          <a:ext cx="5665578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2967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EC590B-3306-47E9-BD67-97F3F7616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2" name="Color">
              <a:extLst>
                <a:ext uri="{FF2B5EF4-FFF2-40B4-BE49-F238E27FC236}">
                  <a16:creationId xmlns:a16="http://schemas.microsoft.com/office/drawing/2014/main" id="{54F87DBC-E43C-4CE4-A8C5-61E3D6819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CD39A88A-7F84-4ACA-877B-E28BC26CD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7AAF5E-1692-48C9-98FB-6432BF0B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36A26D-E71D-4663-B197-8B7BFA37A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821CEB-DA96-4952-93B9-81F9C42BA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8C8EDE0-D69B-4F65-9AB7-DDE7EAD78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46F0982-BF10-4BF6-842A-F631654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B313509-2128-42CA-81B6-C9EC23E4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589188C-E06E-4F8A-BDD1-02ADF140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B4E610F-FCD0-483F-B9F2-6DF2C28F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19C6CD4A-628F-1369-57C4-01FEA9E5C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8" y="666351"/>
            <a:ext cx="10558405" cy="30443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Bar Chart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2098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010673"/>
            <a:ext cx="1281512" cy="487738"/>
            <a:chOff x="9912263" y="2010673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5" name="Freeform 54"/>
            <p:cNvSpPr/>
            <p:nvPr/>
          </p:nvSpPr>
          <p:spPr>
            <a:xfrm>
              <a:off x="9912263" y="2010673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303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73" name="Group 72"/>
            <p:cNvGrpSpPr/>
            <p:nvPr/>
          </p:nvGrpSpPr>
          <p:grpSpPr>
            <a:xfrm flipH="1">
              <a:off x="10838597" y="2143232"/>
              <a:ext cx="222620" cy="222620"/>
              <a:chOff x="1389063" y="3748088"/>
              <a:chExt cx="336550" cy="336550"/>
            </a:xfrm>
            <a:solidFill>
              <a:schemeClr val="bg1"/>
            </a:solidFill>
          </p:grpSpPr>
          <p:sp>
            <p:nvSpPr>
              <p:cNvPr id="74" name="Freeform 5"/>
              <p:cNvSpPr>
                <a:spLocks/>
              </p:cNvSpPr>
              <p:nvPr/>
            </p:nvSpPr>
            <p:spPr bwMode="auto">
              <a:xfrm>
                <a:off x="1547813" y="3787776"/>
                <a:ext cx="58738" cy="60325"/>
              </a:xfrm>
              <a:custGeom>
                <a:avLst/>
                <a:gdLst>
                  <a:gd name="T0" fmla="*/ 300 w 360"/>
                  <a:gd name="T1" fmla="*/ 244 h 364"/>
                  <a:gd name="T2" fmla="*/ 120 w 360"/>
                  <a:gd name="T3" fmla="*/ 244 h 364"/>
                  <a:gd name="T4" fmla="*/ 120 w 360"/>
                  <a:gd name="T5" fmla="*/ 60 h 364"/>
                  <a:gd name="T6" fmla="*/ 60 w 360"/>
                  <a:gd name="T7" fmla="*/ 0 h 364"/>
                  <a:gd name="T8" fmla="*/ 0 w 360"/>
                  <a:gd name="T9" fmla="*/ 60 h 364"/>
                  <a:gd name="T10" fmla="*/ 0 w 360"/>
                  <a:gd name="T11" fmla="*/ 304 h 364"/>
                  <a:gd name="T12" fmla="*/ 60 w 360"/>
                  <a:gd name="T13" fmla="*/ 364 h 364"/>
                  <a:gd name="T14" fmla="*/ 300 w 360"/>
                  <a:gd name="T15" fmla="*/ 364 h 364"/>
                  <a:gd name="T16" fmla="*/ 360 w 360"/>
                  <a:gd name="T17" fmla="*/ 304 h 364"/>
                  <a:gd name="T18" fmla="*/ 300 w 360"/>
                  <a:gd name="T19" fmla="*/ 244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4">
                    <a:moveTo>
                      <a:pt x="300" y="244"/>
                    </a:moveTo>
                    <a:cubicBezTo>
                      <a:pt x="120" y="244"/>
                      <a:pt x="120" y="244"/>
                      <a:pt x="120" y="244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4"/>
                      <a:pt x="0" y="304"/>
                      <a:pt x="0" y="304"/>
                    </a:cubicBezTo>
                    <a:cubicBezTo>
                      <a:pt x="0" y="337"/>
                      <a:pt x="27" y="364"/>
                      <a:pt x="60" y="364"/>
                    </a:cubicBezTo>
                    <a:cubicBezTo>
                      <a:pt x="300" y="364"/>
                      <a:pt x="300" y="364"/>
                      <a:pt x="300" y="364"/>
                    </a:cubicBezTo>
                    <a:cubicBezTo>
                      <a:pt x="333" y="364"/>
                      <a:pt x="360" y="337"/>
                      <a:pt x="360" y="304"/>
                    </a:cubicBezTo>
                    <a:cubicBezTo>
                      <a:pt x="360" y="271"/>
                      <a:pt x="333" y="244"/>
                      <a:pt x="300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6"/>
              <p:cNvSpPr>
                <a:spLocks noEditPoints="1"/>
              </p:cNvSpPr>
              <p:nvPr/>
            </p:nvSpPr>
            <p:spPr bwMode="auto">
              <a:xfrm>
                <a:off x="1389063" y="3748088"/>
                <a:ext cx="336550" cy="336550"/>
              </a:xfrm>
              <a:custGeom>
                <a:avLst/>
                <a:gdLst>
                  <a:gd name="T0" fmla="*/ 1808 w 2048"/>
                  <a:gd name="T1" fmla="*/ 1454 h 2048"/>
                  <a:gd name="T2" fmla="*/ 1808 w 2048"/>
                  <a:gd name="T3" fmla="*/ 1388 h 2048"/>
                  <a:gd name="T4" fmla="*/ 1628 w 2048"/>
                  <a:gd name="T5" fmla="*/ 1208 h 2048"/>
                  <a:gd name="T6" fmla="*/ 1084 w 2048"/>
                  <a:gd name="T7" fmla="*/ 1208 h 2048"/>
                  <a:gd name="T8" fmla="*/ 1084 w 2048"/>
                  <a:gd name="T9" fmla="*/ 1085 h 2048"/>
                  <a:gd name="T10" fmla="*/ 1564 w 2048"/>
                  <a:gd name="T11" fmla="*/ 544 h 2048"/>
                  <a:gd name="T12" fmla="*/ 1024 w 2048"/>
                  <a:gd name="T13" fmla="*/ 0 h 2048"/>
                  <a:gd name="T14" fmla="*/ 484 w 2048"/>
                  <a:gd name="T15" fmla="*/ 544 h 2048"/>
                  <a:gd name="T16" fmla="*/ 964 w 2048"/>
                  <a:gd name="T17" fmla="*/ 1085 h 2048"/>
                  <a:gd name="T18" fmla="*/ 964 w 2048"/>
                  <a:gd name="T19" fmla="*/ 1208 h 2048"/>
                  <a:gd name="T20" fmla="*/ 420 w 2048"/>
                  <a:gd name="T21" fmla="*/ 1208 h 2048"/>
                  <a:gd name="T22" fmla="*/ 240 w 2048"/>
                  <a:gd name="T23" fmla="*/ 1388 h 2048"/>
                  <a:gd name="T24" fmla="*/ 240 w 2048"/>
                  <a:gd name="T25" fmla="*/ 1454 h 2048"/>
                  <a:gd name="T26" fmla="*/ 0 w 2048"/>
                  <a:gd name="T27" fmla="*/ 1748 h 2048"/>
                  <a:gd name="T28" fmla="*/ 300 w 2048"/>
                  <a:gd name="T29" fmla="*/ 2048 h 2048"/>
                  <a:gd name="T30" fmla="*/ 600 w 2048"/>
                  <a:gd name="T31" fmla="*/ 1748 h 2048"/>
                  <a:gd name="T32" fmla="*/ 360 w 2048"/>
                  <a:gd name="T33" fmla="*/ 1454 h 2048"/>
                  <a:gd name="T34" fmla="*/ 360 w 2048"/>
                  <a:gd name="T35" fmla="*/ 1388 h 2048"/>
                  <a:gd name="T36" fmla="*/ 420 w 2048"/>
                  <a:gd name="T37" fmla="*/ 1328 h 2048"/>
                  <a:gd name="T38" fmla="*/ 964 w 2048"/>
                  <a:gd name="T39" fmla="*/ 1328 h 2048"/>
                  <a:gd name="T40" fmla="*/ 964 w 2048"/>
                  <a:gd name="T41" fmla="*/ 1454 h 2048"/>
                  <a:gd name="T42" fmla="*/ 724 w 2048"/>
                  <a:gd name="T43" fmla="*/ 1748 h 2048"/>
                  <a:gd name="T44" fmla="*/ 1024 w 2048"/>
                  <a:gd name="T45" fmla="*/ 2048 h 2048"/>
                  <a:gd name="T46" fmla="*/ 1324 w 2048"/>
                  <a:gd name="T47" fmla="*/ 1748 h 2048"/>
                  <a:gd name="T48" fmla="*/ 1084 w 2048"/>
                  <a:gd name="T49" fmla="*/ 1454 h 2048"/>
                  <a:gd name="T50" fmla="*/ 1084 w 2048"/>
                  <a:gd name="T51" fmla="*/ 1328 h 2048"/>
                  <a:gd name="T52" fmla="*/ 1628 w 2048"/>
                  <a:gd name="T53" fmla="*/ 1328 h 2048"/>
                  <a:gd name="T54" fmla="*/ 1688 w 2048"/>
                  <a:gd name="T55" fmla="*/ 1388 h 2048"/>
                  <a:gd name="T56" fmla="*/ 1688 w 2048"/>
                  <a:gd name="T57" fmla="*/ 1454 h 2048"/>
                  <a:gd name="T58" fmla="*/ 1448 w 2048"/>
                  <a:gd name="T59" fmla="*/ 1748 h 2048"/>
                  <a:gd name="T60" fmla="*/ 1748 w 2048"/>
                  <a:gd name="T61" fmla="*/ 2048 h 2048"/>
                  <a:gd name="T62" fmla="*/ 2048 w 2048"/>
                  <a:gd name="T63" fmla="*/ 1748 h 2048"/>
                  <a:gd name="T64" fmla="*/ 1808 w 2048"/>
                  <a:gd name="T65" fmla="*/ 1454 h 2048"/>
                  <a:gd name="T66" fmla="*/ 480 w 2048"/>
                  <a:gd name="T67" fmla="*/ 1748 h 2048"/>
                  <a:gd name="T68" fmla="*/ 300 w 2048"/>
                  <a:gd name="T69" fmla="*/ 1928 h 2048"/>
                  <a:gd name="T70" fmla="*/ 120 w 2048"/>
                  <a:gd name="T71" fmla="*/ 1748 h 2048"/>
                  <a:gd name="T72" fmla="*/ 300 w 2048"/>
                  <a:gd name="T73" fmla="*/ 1568 h 2048"/>
                  <a:gd name="T74" fmla="*/ 480 w 2048"/>
                  <a:gd name="T75" fmla="*/ 1748 h 2048"/>
                  <a:gd name="T76" fmla="*/ 1204 w 2048"/>
                  <a:gd name="T77" fmla="*/ 1748 h 2048"/>
                  <a:gd name="T78" fmla="*/ 1024 w 2048"/>
                  <a:gd name="T79" fmla="*/ 1928 h 2048"/>
                  <a:gd name="T80" fmla="*/ 844 w 2048"/>
                  <a:gd name="T81" fmla="*/ 1748 h 2048"/>
                  <a:gd name="T82" fmla="*/ 1024 w 2048"/>
                  <a:gd name="T83" fmla="*/ 1568 h 2048"/>
                  <a:gd name="T84" fmla="*/ 1204 w 2048"/>
                  <a:gd name="T85" fmla="*/ 1748 h 2048"/>
                  <a:gd name="T86" fmla="*/ 1024 w 2048"/>
                  <a:gd name="T87" fmla="*/ 968 h 2048"/>
                  <a:gd name="T88" fmla="*/ 604 w 2048"/>
                  <a:gd name="T89" fmla="*/ 544 h 2048"/>
                  <a:gd name="T90" fmla="*/ 1024 w 2048"/>
                  <a:gd name="T91" fmla="*/ 120 h 2048"/>
                  <a:gd name="T92" fmla="*/ 1444 w 2048"/>
                  <a:gd name="T93" fmla="*/ 544 h 2048"/>
                  <a:gd name="T94" fmla="*/ 1024 w 2048"/>
                  <a:gd name="T95" fmla="*/ 968 h 2048"/>
                  <a:gd name="T96" fmla="*/ 1748 w 2048"/>
                  <a:gd name="T97" fmla="*/ 1928 h 2048"/>
                  <a:gd name="T98" fmla="*/ 1568 w 2048"/>
                  <a:gd name="T99" fmla="*/ 1748 h 2048"/>
                  <a:gd name="T100" fmla="*/ 1748 w 2048"/>
                  <a:gd name="T101" fmla="*/ 1568 h 2048"/>
                  <a:gd name="T102" fmla="*/ 1928 w 2048"/>
                  <a:gd name="T103" fmla="*/ 1748 h 2048"/>
                  <a:gd name="T104" fmla="*/ 1748 w 2048"/>
                  <a:gd name="T105" fmla="*/ 1928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48" h="2048">
                    <a:moveTo>
                      <a:pt x="1808" y="1454"/>
                    </a:moveTo>
                    <a:cubicBezTo>
                      <a:pt x="1808" y="1388"/>
                      <a:pt x="1808" y="1388"/>
                      <a:pt x="1808" y="1388"/>
                    </a:cubicBezTo>
                    <a:cubicBezTo>
                      <a:pt x="1808" y="1289"/>
                      <a:pt x="1727" y="1208"/>
                      <a:pt x="1628" y="1208"/>
                    </a:cubicBezTo>
                    <a:cubicBezTo>
                      <a:pt x="1084" y="1208"/>
                      <a:pt x="1084" y="1208"/>
                      <a:pt x="1084" y="1208"/>
                    </a:cubicBezTo>
                    <a:cubicBezTo>
                      <a:pt x="1084" y="1085"/>
                      <a:pt x="1084" y="1085"/>
                      <a:pt x="1084" y="1085"/>
                    </a:cubicBezTo>
                    <a:cubicBezTo>
                      <a:pt x="1354" y="1054"/>
                      <a:pt x="1564" y="824"/>
                      <a:pt x="1564" y="544"/>
                    </a:cubicBezTo>
                    <a:cubicBezTo>
                      <a:pt x="1564" y="244"/>
                      <a:pt x="1322" y="0"/>
                      <a:pt x="1024" y="0"/>
                    </a:cubicBezTo>
                    <a:cubicBezTo>
                      <a:pt x="726" y="0"/>
                      <a:pt x="484" y="244"/>
                      <a:pt x="484" y="544"/>
                    </a:cubicBezTo>
                    <a:cubicBezTo>
                      <a:pt x="484" y="824"/>
                      <a:pt x="694" y="1054"/>
                      <a:pt x="964" y="1085"/>
                    </a:cubicBezTo>
                    <a:cubicBezTo>
                      <a:pt x="964" y="1208"/>
                      <a:pt x="964" y="1208"/>
                      <a:pt x="964" y="1208"/>
                    </a:cubicBezTo>
                    <a:cubicBezTo>
                      <a:pt x="420" y="1208"/>
                      <a:pt x="420" y="1208"/>
                      <a:pt x="420" y="1208"/>
                    </a:cubicBezTo>
                    <a:cubicBezTo>
                      <a:pt x="321" y="1208"/>
                      <a:pt x="240" y="1289"/>
                      <a:pt x="240" y="1388"/>
                    </a:cubicBezTo>
                    <a:cubicBezTo>
                      <a:pt x="240" y="1454"/>
                      <a:pt x="240" y="1454"/>
                      <a:pt x="240" y="1454"/>
                    </a:cubicBezTo>
                    <a:cubicBezTo>
                      <a:pt x="103" y="1482"/>
                      <a:pt x="0" y="1603"/>
                      <a:pt x="0" y="1748"/>
                    </a:cubicBezTo>
                    <a:cubicBezTo>
                      <a:pt x="0" y="1913"/>
                      <a:pt x="135" y="2048"/>
                      <a:pt x="300" y="2048"/>
                    </a:cubicBezTo>
                    <a:cubicBezTo>
                      <a:pt x="465" y="2048"/>
                      <a:pt x="600" y="1913"/>
                      <a:pt x="600" y="1748"/>
                    </a:cubicBezTo>
                    <a:cubicBezTo>
                      <a:pt x="600" y="1603"/>
                      <a:pt x="497" y="1482"/>
                      <a:pt x="360" y="1454"/>
                    </a:cubicBezTo>
                    <a:cubicBezTo>
                      <a:pt x="360" y="1388"/>
                      <a:pt x="360" y="1388"/>
                      <a:pt x="360" y="1388"/>
                    </a:cubicBezTo>
                    <a:cubicBezTo>
                      <a:pt x="360" y="1355"/>
                      <a:pt x="387" y="1328"/>
                      <a:pt x="420" y="1328"/>
                    </a:cubicBezTo>
                    <a:cubicBezTo>
                      <a:pt x="964" y="1328"/>
                      <a:pt x="964" y="1328"/>
                      <a:pt x="964" y="1328"/>
                    </a:cubicBezTo>
                    <a:cubicBezTo>
                      <a:pt x="964" y="1454"/>
                      <a:pt x="964" y="1454"/>
                      <a:pt x="964" y="1454"/>
                    </a:cubicBezTo>
                    <a:cubicBezTo>
                      <a:pt x="827" y="1482"/>
                      <a:pt x="724" y="1603"/>
                      <a:pt x="724" y="1748"/>
                    </a:cubicBezTo>
                    <a:cubicBezTo>
                      <a:pt x="724" y="1913"/>
                      <a:pt x="859" y="2048"/>
                      <a:pt x="1024" y="2048"/>
                    </a:cubicBezTo>
                    <a:cubicBezTo>
                      <a:pt x="1189" y="2048"/>
                      <a:pt x="1324" y="1913"/>
                      <a:pt x="1324" y="1748"/>
                    </a:cubicBezTo>
                    <a:cubicBezTo>
                      <a:pt x="1324" y="1603"/>
                      <a:pt x="1221" y="1482"/>
                      <a:pt x="1084" y="1454"/>
                    </a:cubicBezTo>
                    <a:cubicBezTo>
                      <a:pt x="1084" y="1328"/>
                      <a:pt x="1084" y="1328"/>
                      <a:pt x="1084" y="1328"/>
                    </a:cubicBezTo>
                    <a:cubicBezTo>
                      <a:pt x="1628" y="1328"/>
                      <a:pt x="1628" y="1328"/>
                      <a:pt x="1628" y="1328"/>
                    </a:cubicBezTo>
                    <a:cubicBezTo>
                      <a:pt x="1661" y="1328"/>
                      <a:pt x="1688" y="1355"/>
                      <a:pt x="1688" y="1388"/>
                    </a:cubicBezTo>
                    <a:cubicBezTo>
                      <a:pt x="1688" y="1454"/>
                      <a:pt x="1688" y="1454"/>
                      <a:pt x="1688" y="1454"/>
                    </a:cubicBezTo>
                    <a:cubicBezTo>
                      <a:pt x="1551" y="1482"/>
                      <a:pt x="1448" y="1603"/>
                      <a:pt x="1448" y="1748"/>
                    </a:cubicBezTo>
                    <a:cubicBezTo>
                      <a:pt x="1448" y="1913"/>
                      <a:pt x="1583" y="2048"/>
                      <a:pt x="1748" y="2048"/>
                    </a:cubicBezTo>
                    <a:cubicBezTo>
                      <a:pt x="1913" y="2048"/>
                      <a:pt x="2048" y="1913"/>
                      <a:pt x="2048" y="1748"/>
                    </a:cubicBezTo>
                    <a:cubicBezTo>
                      <a:pt x="2048" y="1603"/>
                      <a:pt x="1945" y="1482"/>
                      <a:pt x="1808" y="1454"/>
                    </a:cubicBezTo>
                    <a:close/>
                    <a:moveTo>
                      <a:pt x="480" y="1748"/>
                    </a:moveTo>
                    <a:cubicBezTo>
                      <a:pt x="480" y="1847"/>
                      <a:pt x="399" y="1928"/>
                      <a:pt x="300" y="1928"/>
                    </a:cubicBezTo>
                    <a:cubicBezTo>
                      <a:pt x="201" y="1928"/>
                      <a:pt x="120" y="1847"/>
                      <a:pt x="120" y="1748"/>
                    </a:cubicBezTo>
                    <a:cubicBezTo>
                      <a:pt x="120" y="1649"/>
                      <a:pt x="201" y="1568"/>
                      <a:pt x="300" y="1568"/>
                    </a:cubicBezTo>
                    <a:cubicBezTo>
                      <a:pt x="399" y="1568"/>
                      <a:pt x="480" y="1649"/>
                      <a:pt x="480" y="1748"/>
                    </a:cubicBezTo>
                    <a:close/>
                    <a:moveTo>
                      <a:pt x="1204" y="1748"/>
                    </a:moveTo>
                    <a:cubicBezTo>
                      <a:pt x="1204" y="1847"/>
                      <a:pt x="1123" y="1928"/>
                      <a:pt x="1024" y="1928"/>
                    </a:cubicBezTo>
                    <a:cubicBezTo>
                      <a:pt x="925" y="1928"/>
                      <a:pt x="844" y="1847"/>
                      <a:pt x="844" y="1748"/>
                    </a:cubicBezTo>
                    <a:cubicBezTo>
                      <a:pt x="844" y="1649"/>
                      <a:pt x="925" y="1568"/>
                      <a:pt x="1024" y="1568"/>
                    </a:cubicBezTo>
                    <a:cubicBezTo>
                      <a:pt x="1123" y="1568"/>
                      <a:pt x="1204" y="1649"/>
                      <a:pt x="1204" y="1748"/>
                    </a:cubicBezTo>
                    <a:close/>
                    <a:moveTo>
                      <a:pt x="1024" y="968"/>
                    </a:moveTo>
                    <a:cubicBezTo>
                      <a:pt x="792" y="968"/>
                      <a:pt x="604" y="778"/>
                      <a:pt x="604" y="544"/>
                    </a:cubicBezTo>
                    <a:cubicBezTo>
                      <a:pt x="604" y="310"/>
                      <a:pt x="792" y="120"/>
                      <a:pt x="1024" y="120"/>
                    </a:cubicBezTo>
                    <a:cubicBezTo>
                      <a:pt x="1256" y="120"/>
                      <a:pt x="1444" y="310"/>
                      <a:pt x="1444" y="544"/>
                    </a:cubicBezTo>
                    <a:cubicBezTo>
                      <a:pt x="1444" y="778"/>
                      <a:pt x="1256" y="968"/>
                      <a:pt x="1024" y="968"/>
                    </a:cubicBezTo>
                    <a:close/>
                    <a:moveTo>
                      <a:pt x="1748" y="1928"/>
                    </a:moveTo>
                    <a:cubicBezTo>
                      <a:pt x="1649" y="1928"/>
                      <a:pt x="1568" y="1847"/>
                      <a:pt x="1568" y="1748"/>
                    </a:cubicBezTo>
                    <a:cubicBezTo>
                      <a:pt x="1568" y="1649"/>
                      <a:pt x="1649" y="1568"/>
                      <a:pt x="1748" y="1568"/>
                    </a:cubicBezTo>
                    <a:cubicBezTo>
                      <a:pt x="1847" y="1568"/>
                      <a:pt x="1928" y="1649"/>
                      <a:pt x="1928" y="1748"/>
                    </a:cubicBezTo>
                    <a:cubicBezTo>
                      <a:pt x="1928" y="1847"/>
                      <a:pt x="1847" y="1928"/>
                      <a:pt x="1748" y="1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7" name="Group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954121"/>
            <a:ext cx="1281512" cy="487738"/>
            <a:chOff x="9912263" y="3185130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4" name="Freeform 53"/>
            <p:cNvSpPr/>
            <p:nvPr/>
          </p:nvSpPr>
          <p:spPr>
            <a:xfrm>
              <a:off x="9912263" y="3185130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9BA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80" name="Group 79"/>
            <p:cNvGrpSpPr/>
            <p:nvPr/>
          </p:nvGrpSpPr>
          <p:grpSpPr>
            <a:xfrm flipH="1">
              <a:off x="10822976" y="3302068"/>
              <a:ext cx="253863" cy="253863"/>
              <a:chOff x="3613150" y="3706813"/>
              <a:chExt cx="420688" cy="420687"/>
            </a:xfrm>
          </p:grpSpPr>
          <p:sp>
            <p:nvSpPr>
              <p:cNvPr id="81" name="Freeform 10"/>
              <p:cNvSpPr>
                <a:spLocks noEditPoints="1"/>
              </p:cNvSpPr>
              <p:nvPr/>
            </p:nvSpPr>
            <p:spPr bwMode="auto">
              <a:xfrm>
                <a:off x="3613150" y="3930650"/>
                <a:ext cx="420688" cy="196850"/>
              </a:xfrm>
              <a:custGeom>
                <a:avLst/>
                <a:gdLst>
                  <a:gd name="T0" fmla="*/ 1823 w 2048"/>
                  <a:gd name="T1" fmla="*/ 528 h 960"/>
                  <a:gd name="T2" fmla="*/ 1928 w 2048"/>
                  <a:gd name="T3" fmla="*/ 300 h 960"/>
                  <a:gd name="T4" fmla="*/ 1628 w 2048"/>
                  <a:gd name="T5" fmla="*/ 0 h 960"/>
                  <a:gd name="T6" fmla="*/ 1324 w 2048"/>
                  <a:gd name="T7" fmla="*/ 300 h 960"/>
                  <a:gd name="T8" fmla="*/ 1432 w 2048"/>
                  <a:gd name="T9" fmla="*/ 528 h 960"/>
                  <a:gd name="T10" fmla="*/ 1324 w 2048"/>
                  <a:gd name="T11" fmla="*/ 606 h 960"/>
                  <a:gd name="T12" fmla="*/ 1219 w 2048"/>
                  <a:gd name="T13" fmla="*/ 528 h 960"/>
                  <a:gd name="T14" fmla="*/ 1324 w 2048"/>
                  <a:gd name="T15" fmla="*/ 300 h 960"/>
                  <a:gd name="T16" fmla="*/ 1024 w 2048"/>
                  <a:gd name="T17" fmla="*/ 0 h 960"/>
                  <a:gd name="T18" fmla="*/ 724 w 2048"/>
                  <a:gd name="T19" fmla="*/ 300 h 960"/>
                  <a:gd name="T20" fmla="*/ 829 w 2048"/>
                  <a:gd name="T21" fmla="*/ 528 h 960"/>
                  <a:gd name="T22" fmla="*/ 724 w 2048"/>
                  <a:gd name="T23" fmla="*/ 606 h 960"/>
                  <a:gd name="T24" fmla="*/ 619 w 2048"/>
                  <a:gd name="T25" fmla="*/ 528 h 960"/>
                  <a:gd name="T26" fmla="*/ 724 w 2048"/>
                  <a:gd name="T27" fmla="*/ 300 h 960"/>
                  <a:gd name="T28" fmla="*/ 424 w 2048"/>
                  <a:gd name="T29" fmla="*/ 0 h 960"/>
                  <a:gd name="T30" fmla="*/ 124 w 2048"/>
                  <a:gd name="T31" fmla="*/ 300 h 960"/>
                  <a:gd name="T32" fmla="*/ 229 w 2048"/>
                  <a:gd name="T33" fmla="*/ 527 h 960"/>
                  <a:gd name="T34" fmla="*/ 0 w 2048"/>
                  <a:gd name="T35" fmla="*/ 900 h 960"/>
                  <a:gd name="T36" fmla="*/ 60 w 2048"/>
                  <a:gd name="T37" fmla="*/ 960 h 960"/>
                  <a:gd name="T38" fmla="*/ 1988 w 2048"/>
                  <a:gd name="T39" fmla="*/ 960 h 960"/>
                  <a:gd name="T40" fmla="*/ 2048 w 2048"/>
                  <a:gd name="T41" fmla="*/ 900 h 960"/>
                  <a:gd name="T42" fmla="*/ 1823 w 2048"/>
                  <a:gd name="T43" fmla="*/ 528 h 960"/>
                  <a:gd name="T44" fmla="*/ 424 w 2048"/>
                  <a:gd name="T45" fmla="*/ 120 h 960"/>
                  <a:gd name="T46" fmla="*/ 604 w 2048"/>
                  <a:gd name="T47" fmla="*/ 300 h 960"/>
                  <a:gd name="T48" fmla="*/ 424 w 2048"/>
                  <a:gd name="T49" fmla="*/ 480 h 960"/>
                  <a:gd name="T50" fmla="*/ 244 w 2048"/>
                  <a:gd name="T51" fmla="*/ 300 h 960"/>
                  <a:gd name="T52" fmla="*/ 424 w 2048"/>
                  <a:gd name="T53" fmla="*/ 120 h 960"/>
                  <a:gd name="T54" fmla="*/ 608 w 2048"/>
                  <a:gd name="T55" fmla="*/ 840 h 960"/>
                  <a:gd name="T56" fmla="*/ 126 w 2048"/>
                  <a:gd name="T57" fmla="*/ 840 h 960"/>
                  <a:gd name="T58" fmla="*/ 424 w 2048"/>
                  <a:gd name="T59" fmla="*/ 600 h 960"/>
                  <a:gd name="T60" fmla="*/ 652 w 2048"/>
                  <a:gd name="T61" fmla="*/ 705 h 960"/>
                  <a:gd name="T62" fmla="*/ 608 w 2048"/>
                  <a:gd name="T63" fmla="*/ 840 h 960"/>
                  <a:gd name="T64" fmla="*/ 1024 w 2048"/>
                  <a:gd name="T65" fmla="*/ 120 h 960"/>
                  <a:gd name="T66" fmla="*/ 1204 w 2048"/>
                  <a:gd name="T67" fmla="*/ 300 h 960"/>
                  <a:gd name="T68" fmla="*/ 1024 w 2048"/>
                  <a:gd name="T69" fmla="*/ 480 h 960"/>
                  <a:gd name="T70" fmla="*/ 844 w 2048"/>
                  <a:gd name="T71" fmla="*/ 300 h 960"/>
                  <a:gd name="T72" fmla="*/ 1024 w 2048"/>
                  <a:gd name="T73" fmla="*/ 120 h 960"/>
                  <a:gd name="T74" fmla="*/ 730 w 2048"/>
                  <a:gd name="T75" fmla="*/ 840 h 960"/>
                  <a:gd name="T76" fmla="*/ 1024 w 2048"/>
                  <a:gd name="T77" fmla="*/ 600 h 960"/>
                  <a:gd name="T78" fmla="*/ 1318 w 2048"/>
                  <a:gd name="T79" fmla="*/ 840 h 960"/>
                  <a:gd name="T80" fmla="*/ 730 w 2048"/>
                  <a:gd name="T81" fmla="*/ 840 h 960"/>
                  <a:gd name="T82" fmla="*/ 1628 w 2048"/>
                  <a:gd name="T83" fmla="*/ 120 h 960"/>
                  <a:gd name="T84" fmla="*/ 1808 w 2048"/>
                  <a:gd name="T85" fmla="*/ 300 h 960"/>
                  <a:gd name="T86" fmla="*/ 1628 w 2048"/>
                  <a:gd name="T87" fmla="*/ 480 h 960"/>
                  <a:gd name="T88" fmla="*/ 1444 w 2048"/>
                  <a:gd name="T89" fmla="*/ 300 h 960"/>
                  <a:gd name="T90" fmla="*/ 1628 w 2048"/>
                  <a:gd name="T91" fmla="*/ 120 h 960"/>
                  <a:gd name="T92" fmla="*/ 1440 w 2048"/>
                  <a:gd name="T93" fmla="*/ 840 h 960"/>
                  <a:gd name="T94" fmla="*/ 1396 w 2048"/>
                  <a:gd name="T95" fmla="*/ 705 h 960"/>
                  <a:gd name="T96" fmla="*/ 1628 w 2048"/>
                  <a:gd name="T97" fmla="*/ 600 h 960"/>
                  <a:gd name="T98" fmla="*/ 1922 w 2048"/>
                  <a:gd name="T99" fmla="*/ 840 h 960"/>
                  <a:gd name="T100" fmla="*/ 1440 w 2048"/>
                  <a:gd name="T101" fmla="*/ 84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48" h="960">
                    <a:moveTo>
                      <a:pt x="1823" y="528"/>
                    </a:moveTo>
                    <a:cubicBezTo>
                      <a:pt x="1887" y="473"/>
                      <a:pt x="1928" y="391"/>
                      <a:pt x="1928" y="300"/>
                    </a:cubicBezTo>
                    <a:cubicBezTo>
                      <a:pt x="1928" y="135"/>
                      <a:pt x="1793" y="0"/>
                      <a:pt x="1628" y="0"/>
                    </a:cubicBezTo>
                    <a:cubicBezTo>
                      <a:pt x="1462" y="0"/>
                      <a:pt x="1324" y="134"/>
                      <a:pt x="1324" y="300"/>
                    </a:cubicBezTo>
                    <a:cubicBezTo>
                      <a:pt x="1324" y="387"/>
                      <a:pt x="1362" y="469"/>
                      <a:pt x="1432" y="528"/>
                    </a:cubicBezTo>
                    <a:cubicBezTo>
                      <a:pt x="1392" y="548"/>
                      <a:pt x="1355" y="575"/>
                      <a:pt x="1324" y="606"/>
                    </a:cubicBezTo>
                    <a:cubicBezTo>
                      <a:pt x="1293" y="575"/>
                      <a:pt x="1258" y="549"/>
                      <a:pt x="1219" y="528"/>
                    </a:cubicBezTo>
                    <a:cubicBezTo>
                      <a:pt x="1283" y="473"/>
                      <a:pt x="1324" y="391"/>
                      <a:pt x="1324" y="300"/>
                    </a:cubicBezTo>
                    <a:cubicBezTo>
                      <a:pt x="1324" y="135"/>
                      <a:pt x="1189" y="0"/>
                      <a:pt x="1024" y="0"/>
                    </a:cubicBezTo>
                    <a:cubicBezTo>
                      <a:pt x="859" y="0"/>
                      <a:pt x="724" y="135"/>
                      <a:pt x="724" y="300"/>
                    </a:cubicBezTo>
                    <a:cubicBezTo>
                      <a:pt x="724" y="391"/>
                      <a:pt x="765" y="473"/>
                      <a:pt x="829" y="528"/>
                    </a:cubicBezTo>
                    <a:cubicBezTo>
                      <a:pt x="790" y="548"/>
                      <a:pt x="755" y="575"/>
                      <a:pt x="724" y="606"/>
                    </a:cubicBezTo>
                    <a:cubicBezTo>
                      <a:pt x="693" y="574"/>
                      <a:pt x="658" y="548"/>
                      <a:pt x="619" y="528"/>
                    </a:cubicBezTo>
                    <a:cubicBezTo>
                      <a:pt x="683" y="473"/>
                      <a:pt x="724" y="391"/>
                      <a:pt x="724" y="300"/>
                    </a:cubicBezTo>
                    <a:cubicBezTo>
                      <a:pt x="724" y="135"/>
                      <a:pt x="589" y="0"/>
                      <a:pt x="424" y="0"/>
                    </a:cubicBezTo>
                    <a:cubicBezTo>
                      <a:pt x="259" y="0"/>
                      <a:pt x="124" y="135"/>
                      <a:pt x="124" y="300"/>
                    </a:cubicBezTo>
                    <a:cubicBezTo>
                      <a:pt x="124" y="391"/>
                      <a:pt x="165" y="472"/>
                      <a:pt x="229" y="527"/>
                    </a:cubicBezTo>
                    <a:cubicBezTo>
                      <a:pt x="93" y="597"/>
                      <a:pt x="0" y="738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70" y="960"/>
                      <a:pt x="194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9"/>
                      <a:pt x="1957" y="598"/>
                      <a:pt x="1823" y="528"/>
                    </a:cubicBezTo>
                    <a:close/>
                    <a:moveTo>
                      <a:pt x="424" y="120"/>
                    </a:moveTo>
                    <a:cubicBezTo>
                      <a:pt x="523" y="120"/>
                      <a:pt x="604" y="201"/>
                      <a:pt x="604" y="300"/>
                    </a:cubicBezTo>
                    <a:cubicBezTo>
                      <a:pt x="604" y="399"/>
                      <a:pt x="523" y="480"/>
                      <a:pt x="424" y="480"/>
                    </a:cubicBezTo>
                    <a:cubicBezTo>
                      <a:pt x="325" y="480"/>
                      <a:pt x="244" y="399"/>
                      <a:pt x="244" y="300"/>
                    </a:cubicBezTo>
                    <a:cubicBezTo>
                      <a:pt x="244" y="201"/>
                      <a:pt x="325" y="120"/>
                      <a:pt x="424" y="120"/>
                    </a:cubicBezTo>
                    <a:close/>
                    <a:moveTo>
                      <a:pt x="608" y="840"/>
                    </a:moveTo>
                    <a:cubicBezTo>
                      <a:pt x="126" y="840"/>
                      <a:pt x="126" y="840"/>
                      <a:pt x="126" y="840"/>
                    </a:cubicBezTo>
                    <a:cubicBezTo>
                      <a:pt x="154" y="703"/>
                      <a:pt x="277" y="600"/>
                      <a:pt x="424" y="600"/>
                    </a:cubicBezTo>
                    <a:cubicBezTo>
                      <a:pt x="512" y="600"/>
                      <a:pt x="595" y="639"/>
                      <a:pt x="652" y="705"/>
                    </a:cubicBezTo>
                    <a:cubicBezTo>
                      <a:pt x="630" y="746"/>
                      <a:pt x="615" y="792"/>
                      <a:pt x="608" y="840"/>
                    </a:cubicBezTo>
                    <a:close/>
                    <a:moveTo>
                      <a:pt x="1024" y="120"/>
                    </a:moveTo>
                    <a:cubicBezTo>
                      <a:pt x="1123" y="120"/>
                      <a:pt x="1204" y="201"/>
                      <a:pt x="1204" y="300"/>
                    </a:cubicBezTo>
                    <a:cubicBezTo>
                      <a:pt x="1204" y="399"/>
                      <a:pt x="1123" y="480"/>
                      <a:pt x="1024" y="480"/>
                    </a:cubicBezTo>
                    <a:cubicBezTo>
                      <a:pt x="925" y="480"/>
                      <a:pt x="844" y="399"/>
                      <a:pt x="844" y="300"/>
                    </a:cubicBezTo>
                    <a:cubicBezTo>
                      <a:pt x="844" y="201"/>
                      <a:pt x="925" y="120"/>
                      <a:pt x="1024" y="120"/>
                    </a:cubicBezTo>
                    <a:close/>
                    <a:moveTo>
                      <a:pt x="730" y="840"/>
                    </a:moveTo>
                    <a:cubicBezTo>
                      <a:pt x="758" y="703"/>
                      <a:pt x="879" y="600"/>
                      <a:pt x="1024" y="600"/>
                    </a:cubicBezTo>
                    <a:cubicBezTo>
                      <a:pt x="1169" y="600"/>
                      <a:pt x="1290" y="703"/>
                      <a:pt x="1318" y="840"/>
                    </a:cubicBezTo>
                    <a:cubicBezTo>
                      <a:pt x="1298" y="840"/>
                      <a:pt x="755" y="840"/>
                      <a:pt x="730" y="840"/>
                    </a:cubicBezTo>
                    <a:close/>
                    <a:moveTo>
                      <a:pt x="1628" y="120"/>
                    </a:moveTo>
                    <a:cubicBezTo>
                      <a:pt x="1727" y="120"/>
                      <a:pt x="1808" y="201"/>
                      <a:pt x="1808" y="300"/>
                    </a:cubicBezTo>
                    <a:cubicBezTo>
                      <a:pt x="1808" y="399"/>
                      <a:pt x="1727" y="480"/>
                      <a:pt x="1628" y="480"/>
                    </a:cubicBezTo>
                    <a:cubicBezTo>
                      <a:pt x="1528" y="480"/>
                      <a:pt x="1444" y="398"/>
                      <a:pt x="1444" y="300"/>
                    </a:cubicBezTo>
                    <a:cubicBezTo>
                      <a:pt x="1444" y="202"/>
                      <a:pt x="1528" y="120"/>
                      <a:pt x="1628" y="120"/>
                    </a:cubicBezTo>
                    <a:close/>
                    <a:moveTo>
                      <a:pt x="1440" y="840"/>
                    </a:moveTo>
                    <a:cubicBezTo>
                      <a:pt x="1433" y="792"/>
                      <a:pt x="1418" y="747"/>
                      <a:pt x="1396" y="705"/>
                    </a:cubicBezTo>
                    <a:cubicBezTo>
                      <a:pt x="1453" y="640"/>
                      <a:pt x="1539" y="600"/>
                      <a:pt x="1628" y="600"/>
                    </a:cubicBezTo>
                    <a:cubicBezTo>
                      <a:pt x="1773" y="600"/>
                      <a:pt x="1894" y="703"/>
                      <a:pt x="1922" y="840"/>
                    </a:cubicBezTo>
                    <a:lnTo>
                      <a:pt x="1440" y="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11"/>
              <p:cNvSpPr>
                <a:spLocks/>
              </p:cNvSpPr>
              <p:nvPr/>
            </p:nvSpPr>
            <p:spPr bwMode="auto">
              <a:xfrm>
                <a:off x="3784600" y="3768725"/>
                <a:ext cx="101600" cy="74612"/>
              </a:xfrm>
              <a:custGeom>
                <a:avLst/>
                <a:gdLst>
                  <a:gd name="T0" fmla="*/ 468 w 492"/>
                  <a:gd name="T1" fmla="*/ 24 h 366"/>
                  <a:gd name="T2" fmla="*/ 384 w 492"/>
                  <a:gd name="T3" fmla="*/ 24 h 366"/>
                  <a:gd name="T4" fmla="*/ 186 w 492"/>
                  <a:gd name="T5" fmla="*/ 221 h 366"/>
                  <a:gd name="T6" fmla="*/ 108 w 492"/>
                  <a:gd name="T7" fmla="*/ 144 h 366"/>
                  <a:gd name="T8" fmla="*/ 24 w 492"/>
                  <a:gd name="T9" fmla="*/ 144 h 366"/>
                  <a:gd name="T10" fmla="*/ 24 w 492"/>
                  <a:gd name="T11" fmla="*/ 228 h 366"/>
                  <a:gd name="T12" fmla="*/ 144 w 492"/>
                  <a:gd name="T13" fmla="*/ 348 h 366"/>
                  <a:gd name="T14" fmla="*/ 186 w 492"/>
                  <a:gd name="T15" fmla="*/ 366 h 366"/>
                  <a:gd name="T16" fmla="*/ 228 w 492"/>
                  <a:gd name="T17" fmla="*/ 348 h 366"/>
                  <a:gd name="T18" fmla="*/ 468 w 492"/>
                  <a:gd name="T19" fmla="*/ 108 h 366"/>
                  <a:gd name="T20" fmla="*/ 468 w 492"/>
                  <a:gd name="T21" fmla="*/ 24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2" h="366">
                    <a:moveTo>
                      <a:pt x="468" y="24"/>
                    </a:moveTo>
                    <a:cubicBezTo>
                      <a:pt x="445" y="0"/>
                      <a:pt x="407" y="0"/>
                      <a:pt x="384" y="24"/>
                    </a:cubicBezTo>
                    <a:cubicBezTo>
                      <a:pt x="186" y="221"/>
                      <a:pt x="186" y="221"/>
                      <a:pt x="186" y="221"/>
                    </a:cubicBezTo>
                    <a:cubicBezTo>
                      <a:pt x="108" y="144"/>
                      <a:pt x="108" y="144"/>
                      <a:pt x="108" y="144"/>
                    </a:cubicBezTo>
                    <a:cubicBezTo>
                      <a:pt x="85" y="120"/>
                      <a:pt x="47" y="120"/>
                      <a:pt x="24" y="144"/>
                    </a:cubicBezTo>
                    <a:cubicBezTo>
                      <a:pt x="0" y="167"/>
                      <a:pt x="0" y="205"/>
                      <a:pt x="24" y="228"/>
                    </a:cubicBezTo>
                    <a:cubicBezTo>
                      <a:pt x="144" y="348"/>
                      <a:pt x="144" y="348"/>
                      <a:pt x="144" y="348"/>
                    </a:cubicBezTo>
                    <a:cubicBezTo>
                      <a:pt x="155" y="360"/>
                      <a:pt x="171" y="366"/>
                      <a:pt x="186" y="366"/>
                    </a:cubicBezTo>
                    <a:cubicBezTo>
                      <a:pt x="201" y="366"/>
                      <a:pt x="217" y="360"/>
                      <a:pt x="228" y="348"/>
                    </a:cubicBezTo>
                    <a:cubicBezTo>
                      <a:pt x="468" y="108"/>
                      <a:pt x="468" y="108"/>
                      <a:pt x="468" y="108"/>
                    </a:cubicBezTo>
                    <a:cubicBezTo>
                      <a:pt x="492" y="85"/>
                      <a:pt x="492" y="47"/>
                      <a:pt x="46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12"/>
              <p:cNvSpPr>
                <a:spLocks noEditPoints="1"/>
              </p:cNvSpPr>
              <p:nvPr/>
            </p:nvSpPr>
            <p:spPr bwMode="auto">
              <a:xfrm>
                <a:off x="3736975" y="3706813"/>
                <a:ext cx="198438" cy="198437"/>
              </a:xfrm>
              <a:custGeom>
                <a:avLst/>
                <a:gdLst>
                  <a:gd name="T0" fmla="*/ 480 w 964"/>
                  <a:gd name="T1" fmla="*/ 0 h 968"/>
                  <a:gd name="T2" fmla="*/ 0 w 964"/>
                  <a:gd name="T3" fmla="*/ 484 h 968"/>
                  <a:gd name="T4" fmla="*/ 480 w 964"/>
                  <a:gd name="T5" fmla="*/ 968 h 968"/>
                  <a:gd name="T6" fmla="*/ 964 w 964"/>
                  <a:gd name="T7" fmla="*/ 484 h 968"/>
                  <a:gd name="T8" fmla="*/ 480 w 964"/>
                  <a:gd name="T9" fmla="*/ 0 h 968"/>
                  <a:gd name="T10" fmla="*/ 480 w 964"/>
                  <a:gd name="T11" fmla="*/ 848 h 968"/>
                  <a:gd name="T12" fmla="*/ 120 w 964"/>
                  <a:gd name="T13" fmla="*/ 484 h 968"/>
                  <a:gd name="T14" fmla="*/ 480 w 964"/>
                  <a:gd name="T15" fmla="*/ 120 h 968"/>
                  <a:gd name="T16" fmla="*/ 844 w 964"/>
                  <a:gd name="T17" fmla="*/ 484 h 968"/>
                  <a:gd name="T18" fmla="*/ 480 w 964"/>
                  <a:gd name="T19" fmla="*/ 848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4" h="968">
                    <a:moveTo>
                      <a:pt x="480" y="0"/>
                    </a:moveTo>
                    <a:cubicBezTo>
                      <a:pt x="215" y="0"/>
                      <a:pt x="0" y="217"/>
                      <a:pt x="0" y="484"/>
                    </a:cubicBezTo>
                    <a:cubicBezTo>
                      <a:pt x="0" y="751"/>
                      <a:pt x="215" y="968"/>
                      <a:pt x="480" y="968"/>
                    </a:cubicBezTo>
                    <a:cubicBezTo>
                      <a:pt x="745" y="968"/>
                      <a:pt x="964" y="750"/>
                      <a:pt x="964" y="484"/>
                    </a:cubicBezTo>
                    <a:cubicBezTo>
                      <a:pt x="964" y="219"/>
                      <a:pt x="746" y="0"/>
                      <a:pt x="480" y="0"/>
                    </a:cubicBezTo>
                    <a:close/>
                    <a:moveTo>
                      <a:pt x="480" y="848"/>
                    </a:moveTo>
                    <a:cubicBezTo>
                      <a:pt x="281" y="848"/>
                      <a:pt x="120" y="685"/>
                      <a:pt x="120" y="484"/>
                    </a:cubicBezTo>
                    <a:cubicBezTo>
                      <a:pt x="120" y="283"/>
                      <a:pt x="281" y="120"/>
                      <a:pt x="480" y="120"/>
                    </a:cubicBezTo>
                    <a:cubicBezTo>
                      <a:pt x="677" y="120"/>
                      <a:pt x="844" y="287"/>
                      <a:pt x="844" y="484"/>
                    </a:cubicBezTo>
                    <a:cubicBezTo>
                      <a:pt x="844" y="681"/>
                      <a:pt x="677" y="848"/>
                      <a:pt x="48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6" name="Group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3897569"/>
            <a:ext cx="1281512" cy="487738"/>
            <a:chOff x="9912263" y="3897569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3" name="Freeform 52"/>
            <p:cNvSpPr/>
            <p:nvPr/>
          </p:nvSpPr>
          <p:spPr>
            <a:xfrm flipH="1">
              <a:off x="9912263" y="3897569"/>
              <a:ext cx="1281512" cy="487738"/>
            </a:xfrm>
            <a:custGeom>
              <a:avLst/>
              <a:gdLst>
                <a:gd name="connsiteX0" fmla="*/ 1281512 w 1281512"/>
                <a:gd name="connsiteY0" fmla="*/ 0 h 487738"/>
                <a:gd name="connsiteX1" fmla="*/ 256995 w 1281512"/>
                <a:gd name="connsiteY1" fmla="*/ 0 h 487738"/>
                <a:gd name="connsiteX2" fmla="*/ 256995 w 1281512"/>
                <a:gd name="connsiteY2" fmla="*/ 1323 h 487738"/>
                <a:gd name="connsiteX3" fmla="*/ 243869 w 1281512"/>
                <a:gd name="connsiteY3" fmla="*/ 0 h 487738"/>
                <a:gd name="connsiteX4" fmla="*/ 0 w 1281512"/>
                <a:gd name="connsiteY4" fmla="*/ 243869 h 487738"/>
                <a:gd name="connsiteX5" fmla="*/ 243869 w 1281512"/>
                <a:gd name="connsiteY5" fmla="*/ 487738 h 487738"/>
                <a:gd name="connsiteX6" fmla="*/ 256995 w 1281512"/>
                <a:gd name="connsiteY6" fmla="*/ 486415 h 487738"/>
                <a:gd name="connsiteX7" fmla="*/ 256995 w 1281512"/>
                <a:gd name="connsiteY7" fmla="*/ 487737 h 487738"/>
                <a:gd name="connsiteX8" fmla="*/ 1281512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1281512" y="0"/>
                  </a:moveTo>
                  <a:lnTo>
                    <a:pt x="256995" y="0"/>
                  </a:lnTo>
                  <a:lnTo>
                    <a:pt x="256995" y="1323"/>
                  </a:lnTo>
                  <a:lnTo>
                    <a:pt x="243869" y="0"/>
                  </a:lnTo>
                  <a:cubicBezTo>
                    <a:pt x="109184" y="0"/>
                    <a:pt x="0" y="109184"/>
                    <a:pt x="0" y="243869"/>
                  </a:cubicBezTo>
                  <a:cubicBezTo>
                    <a:pt x="0" y="378554"/>
                    <a:pt x="109184" y="487738"/>
                    <a:pt x="243869" y="487738"/>
                  </a:cubicBezTo>
                  <a:lnTo>
                    <a:pt x="256995" y="486415"/>
                  </a:lnTo>
                  <a:lnTo>
                    <a:pt x="256995" y="487737"/>
                  </a:lnTo>
                  <a:lnTo>
                    <a:pt x="1281512" y="487737"/>
                  </a:lnTo>
                  <a:close/>
                </a:path>
              </a:pathLst>
            </a:custGeom>
            <a:solidFill>
              <a:srgbClr val="4FD0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0813249" y="4076466"/>
              <a:ext cx="273316" cy="129944"/>
              <a:chOff x="4254500" y="2100263"/>
              <a:chExt cx="1906588" cy="906463"/>
            </a:xfrm>
          </p:grpSpPr>
          <p:sp>
            <p:nvSpPr>
              <p:cNvPr id="41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4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283" y="860212"/>
            <a:ext cx="8975028" cy="5521746"/>
          </a:xfrm>
          <a:prstGeom prst="rect">
            <a:avLst/>
          </a:prstGeom>
        </p:spPr>
      </p:pic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390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36" name="Rectangle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11960" y="1543243"/>
            <a:ext cx="5700304" cy="3554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6" name="Chart 15" descr="This is a chart. "/>
          <p:cNvGraphicFramePr/>
          <p:nvPr/>
        </p:nvGraphicFramePr>
        <p:xfrm>
          <a:off x="4775828" y="1796308"/>
          <a:ext cx="4572565" cy="3048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2" name="TextBox 101"/>
          <p:cNvSpPr txBox="1"/>
          <p:nvPr/>
        </p:nvSpPr>
        <p:spPr>
          <a:xfrm>
            <a:off x="685687" y="2889551"/>
            <a:ext cx="2557586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Visualize the values in the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Compare three different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Display any trends found in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63646" y="139732"/>
            <a:ext cx="5632354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3200" b="1" dirty="0">
                <a:solidFill>
                  <a:srgbClr val="FFFFFF"/>
                </a:solidFill>
                <a:latin typeface="+mj-lt"/>
              </a:rPr>
              <a:t>Chart JS Bar Chart of Death Toll of Natural Disasters in the 21</a:t>
            </a:r>
            <a:r>
              <a:rPr lang="en-US" sz="3200" b="1" baseline="30000" dirty="0">
                <a:solidFill>
                  <a:srgbClr val="FFFFFF"/>
                </a:solidFill>
                <a:latin typeface="+mj-lt"/>
              </a:rPr>
              <a:t>st</a:t>
            </a:r>
            <a:r>
              <a:rPr lang="en-US" sz="3200" b="1" dirty="0">
                <a:solidFill>
                  <a:srgbClr val="FFFFFF"/>
                </a:solidFill>
                <a:latin typeface="+mj-lt"/>
              </a:rPr>
              <a:t> Century</a:t>
            </a:r>
          </a:p>
        </p:txBody>
      </p: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85686" y="263172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81068" y="3621085"/>
            <a:ext cx="414478" cy="197058"/>
            <a:chOff x="4254500" y="2100263"/>
            <a:chExt cx="1906588" cy="906463"/>
          </a:xfrm>
        </p:grpSpPr>
        <p:sp>
          <p:nvSpPr>
            <p:cNvPr id="35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pic>
        <p:nvPicPr>
          <p:cNvPr id="12" name="Picture 11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95CF38E2-A78B-2D97-1324-70C00E84FC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8" y="1543243"/>
            <a:ext cx="5700304" cy="36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597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363958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Interactivity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5" name="Content Placeholder 4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42FB4473-612D-09B4-3C46-3ABEAC9B1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724" y="105831"/>
            <a:ext cx="6907212" cy="346676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EEA1DA-A62A-9B07-62D7-0133119ADECB}"/>
              </a:ext>
            </a:extLst>
          </p:cNvPr>
          <p:cNvSpPr txBox="1"/>
          <p:nvPr/>
        </p:nvSpPr>
        <p:spPr>
          <a:xfrm>
            <a:off x="4572000" y="3740727"/>
            <a:ext cx="61698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By scrolling over each bar, users are able to see the distribution of each year, split between Earthquakes, Tsunamis, and Volcanoes, as well as the total for each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bars, in the years 2015 and 2024, exceed the top of the chart, as they were outliers compared to the rest of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section of the bar is a different color, which represents each natural disaster type’s contribution to the total</a:t>
            </a:r>
          </a:p>
        </p:txBody>
      </p:sp>
    </p:spTree>
    <p:extLst>
      <p:ext uri="{BB962C8B-B14F-4D97-AF65-F5344CB8AC3E}">
        <p14:creationId xmlns:p14="http://schemas.microsoft.com/office/powerpoint/2010/main" val="4106626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Findings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D8CFD-30E4-3F10-9282-DE72D9AED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In most years of the 21</a:t>
            </a:r>
            <a:r>
              <a:rPr lang="en-US" baseline="30000" dirty="0"/>
              <a:t>st</a:t>
            </a:r>
            <a:r>
              <a:rPr lang="en-US" dirty="0"/>
              <a:t> Century, natural disasters have caused less than 20 deaths across the world</a:t>
            </a:r>
          </a:p>
          <a:p>
            <a:r>
              <a:rPr lang="en-US" dirty="0"/>
              <a:t>There have been a few major events that caused many casualties</a:t>
            </a:r>
          </a:p>
          <a:p>
            <a:r>
              <a:rPr lang="en-US" dirty="0"/>
              <a:t>Tsunamis caused more than 99% of the deaths in the 21</a:t>
            </a:r>
            <a:r>
              <a:rPr lang="en-US" baseline="30000" dirty="0"/>
              <a:t>st</a:t>
            </a:r>
            <a:r>
              <a:rPr lang="en-US" dirty="0"/>
              <a:t> Century when taking the totals of volcanoes, tsunamis and earthquakes</a:t>
            </a:r>
          </a:p>
        </p:txBody>
      </p:sp>
    </p:spTree>
    <p:extLst>
      <p:ext uri="{BB962C8B-B14F-4D97-AF65-F5344CB8AC3E}">
        <p14:creationId xmlns:p14="http://schemas.microsoft.com/office/powerpoint/2010/main" val="4025646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Data-driven PowerPoint, from 24Slides</Template>
  <TotalTime>1264</TotalTime>
  <Words>688</Words>
  <Application>Microsoft Office PowerPoint</Application>
  <PresentationFormat>Widescreen</PresentationFormat>
  <Paragraphs>117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Century Gothic</vt:lpstr>
      <vt:lpstr>Segoe UI Light</vt:lpstr>
      <vt:lpstr>Office Theme</vt:lpstr>
      <vt:lpstr>Slide 1</vt:lpstr>
      <vt:lpstr>Executive Summary</vt:lpstr>
      <vt:lpstr>Project Goals</vt:lpstr>
      <vt:lpstr>Datasets</vt:lpstr>
      <vt:lpstr>Order of Operations</vt:lpstr>
      <vt:lpstr>Bar Chart</vt:lpstr>
      <vt:lpstr>Slide 10</vt:lpstr>
      <vt:lpstr>Interactivity</vt:lpstr>
      <vt:lpstr>Findings</vt:lpstr>
      <vt:lpstr>Heat Map</vt:lpstr>
      <vt:lpstr>Slide 10</vt:lpstr>
      <vt:lpstr>Earthquakes (2000 to current) </vt:lpstr>
      <vt:lpstr>PowerPoint Presentation</vt:lpstr>
      <vt:lpstr>PowerPoint Presentation</vt:lpstr>
      <vt:lpstr>Combination of Earthquake, Tsunami and Volcanos in each decade  The frequencies of each disaster: - Central America - Japan South  - China Sea and East China Sea and  - Indian Ocean (Indonesia)</vt:lpstr>
      <vt:lpstr>Layered Map</vt:lpstr>
      <vt:lpstr>Slide 10</vt:lpstr>
      <vt:lpstr> Activity Examples (2000-2024)</vt:lpstr>
      <vt:lpstr>Next Steps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Richard Roop</dc:creator>
  <cp:lastModifiedBy>Richard Roop</cp:lastModifiedBy>
  <cp:revision>4</cp:revision>
  <dcterms:created xsi:type="dcterms:W3CDTF">2024-07-27T15:31:04Z</dcterms:created>
  <dcterms:modified xsi:type="dcterms:W3CDTF">2024-07-29T22:51:03Z</dcterms:modified>
</cp:coreProperties>
</file>